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25" r:id="rId2"/>
    <p:sldId id="302" r:id="rId3"/>
    <p:sldId id="339" r:id="rId4"/>
    <p:sldId id="304" r:id="rId5"/>
    <p:sldId id="335" r:id="rId6"/>
    <p:sldId id="329" r:id="rId7"/>
    <p:sldId id="306" r:id="rId8"/>
    <p:sldId id="338" r:id="rId9"/>
    <p:sldId id="300" r:id="rId10"/>
    <p:sldId id="330" r:id="rId11"/>
    <p:sldId id="331" r:id="rId12"/>
    <p:sldId id="332" r:id="rId13"/>
    <p:sldId id="334" r:id="rId14"/>
    <p:sldId id="337" r:id="rId15"/>
    <p:sldId id="322" r:id="rId16"/>
    <p:sldId id="333" r:id="rId17"/>
    <p:sldId id="33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인평 이" initials="인이" lastIdx="1" clrIdx="0">
    <p:extLst>
      <p:ext uri="{19B8F6BF-5375-455C-9EA6-DF929625EA0E}">
        <p15:presenceInfo xmlns:p15="http://schemas.microsoft.com/office/powerpoint/2012/main" userId="46472d36b2e41a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8FF"/>
    <a:srgbClr val="C8E1FF"/>
    <a:srgbClr val="F2F2F2"/>
    <a:srgbClr val="24292E"/>
    <a:srgbClr val="EBEDF0"/>
    <a:srgbClr val="2B3137"/>
    <a:srgbClr val="767676"/>
    <a:srgbClr val="C6E48B"/>
    <a:srgbClr val="586069"/>
    <a:srgbClr val="E1E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9" autoAdjust="0"/>
    <p:restoredTop sz="83294" autoAdjust="0"/>
  </p:normalViewPr>
  <p:slideViewPr>
    <p:cSldViewPr snapToGrid="0">
      <p:cViewPr varScale="1">
        <p:scale>
          <a:sx n="95" d="100"/>
          <a:sy n="95" d="100"/>
        </p:scale>
        <p:origin x="14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거의 매일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초등학생</c:v>
                </c:pt>
                <c:pt idx="1">
                  <c:v>중학생</c:v>
                </c:pt>
                <c:pt idx="2">
                  <c:v>고등학생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58.7</c:v>
                </c:pt>
                <c:pt idx="1">
                  <c:v>76.3</c:v>
                </c:pt>
                <c:pt idx="2">
                  <c:v>68.5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B5-4526-ABFF-AB55B08C9D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 1~2회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초등학생</c:v>
                </c:pt>
                <c:pt idx="1">
                  <c:v>중학생</c:v>
                </c:pt>
                <c:pt idx="2">
                  <c:v>고등학생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24.4</c:v>
                </c:pt>
                <c:pt idx="1">
                  <c:v>15.3</c:v>
                </c:pt>
                <c:pt idx="2">
                  <c:v>20.9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B5-4526-ABFF-AB55B08C9D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월 1~2회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초등학생</c:v>
                </c:pt>
                <c:pt idx="1">
                  <c:v>중학생</c:v>
                </c:pt>
                <c:pt idx="2">
                  <c:v>고등학생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6.2</c:v>
                </c:pt>
                <c:pt idx="1">
                  <c:v>3.2</c:v>
                </c:pt>
                <c:pt idx="2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B5-4526-ABFF-AB55B08C9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9125560"/>
        <c:axId val="179125880"/>
        <c:axId val="0"/>
      </c:bar3DChart>
      <c:catAx>
        <c:axId val="179125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125880"/>
        <c:crosses val="autoZero"/>
        <c:auto val="1"/>
        <c:lblAlgn val="ctr"/>
        <c:lblOffset val="100"/>
        <c:noMultiLvlLbl val="0"/>
      </c:catAx>
      <c:valAx>
        <c:axId val="179125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125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74593996062992"/>
          <c:y val="0.94664278133349034"/>
          <c:w val="0.37933951296681517"/>
          <c:h val="5.33571230273218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8835D-FE34-4E5C-BEC5-573E9B569D6A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42D1F-4A54-4AC4-B80A-9C3638C2E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91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86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12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53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93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147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3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테스트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7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요즘 유투브 많ㅇ ㅣ사용하는 </a:t>
            </a:r>
            <a:r>
              <a:rPr lang="en-US" altLang="ko-KR"/>
              <a:t>.... </a:t>
            </a:r>
            <a:r>
              <a:rPr lang="ko-KR" altLang="en-US"/>
              <a:t>그런 자료들</a:t>
            </a:r>
            <a:r>
              <a:rPr lang="en-US" altLang="ko-KR"/>
              <a:t>.......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122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23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신세계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청소년관람불가 등급 판정을 받았다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/>
            </a:br>
            <a:br>
              <a:rPr lang="ko-KR" altLang="en-US"/>
            </a:b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영상물등급위원회는 영화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신세계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감독 박훈정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제작 사나이픽처스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)'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표현에 흉기 및 총기를 이용한 살해 장면 등의 폭력성 요소 및 비속어 등이 구체적으로 표현되어 있어 주제 및 내용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폭력성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공포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대사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모방위험 등을 고려하여 청소년관람불가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등급 판정 사유를 밝혔다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66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노란딱지는 연령 제한이 아닌 광고 수익 제한 조치이기 때문에 미성년자들의 건전한 영상 시청에 도움이 되지 않습니다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	</a:t>
            </a:r>
            <a:r>
              <a:rPr lang="ko-KR" altLang="en-US"/>
              <a:t>또한 근래 노란 딱지에 대한 기준이 매우 논란이 되고 있는데요</a:t>
            </a:r>
            <a:r>
              <a:rPr lang="en-US" altLang="ko-KR"/>
              <a:t>..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04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보시는 기사들의 제목처럼 모호한 기준과 무분별한 수익 제한은 크리에이터에게 많은 피해를 주고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뿐만 아니라 크리에이터들은 자신의 영상중에 어떤 장면이 기준에 어긋났는지에 대해서 확인하지 못하기 떄문에</a:t>
            </a:r>
            <a:r>
              <a:rPr lang="en-US" altLang="ko-KR"/>
              <a:t>, AI </a:t>
            </a:r>
            <a:r>
              <a:rPr lang="ko-KR" altLang="en-US"/>
              <a:t>에 대해 많은 불신을 갖게 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471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00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음성 필터링에 맞는 거 추가해주기</a:t>
            </a:r>
            <a:r>
              <a:rPr lang="en-US" altLang="ko-KR"/>
              <a:t>. </a:t>
            </a:r>
            <a:r>
              <a:rPr lang="ko-KR" altLang="en-US"/>
              <a:t>그렇다면 동영상을 검열하는 과정에서 우리는 어떠한 기준을 갖고 검열해야 할까요</a:t>
            </a:r>
            <a:r>
              <a:rPr lang="en-US" altLang="ko-KR"/>
              <a:t>? </a:t>
            </a:r>
          </a:p>
          <a:p>
            <a:endParaRPr lang="en-US" altLang="ko-KR"/>
          </a:p>
          <a:p>
            <a:r>
              <a:rPr lang="ko-KR" altLang="en-US"/>
              <a:t>현재 </a:t>
            </a:r>
            <a:r>
              <a:rPr lang="en-US" altLang="ko-KR"/>
              <a:t>Youtube</a:t>
            </a:r>
            <a:r>
              <a:rPr lang="ko-KR" altLang="en-US"/>
              <a:t>는 사용자들에게  </a:t>
            </a:r>
            <a:r>
              <a:rPr lang="en-US" altLang="ko-KR"/>
              <a:t>Youtube community guideline</a:t>
            </a:r>
            <a:r>
              <a:rPr lang="ko-KR" altLang="en-US"/>
              <a:t>을 통해 동영상 업로드에 대한 기준을 제시하고 있는데요</a:t>
            </a:r>
            <a:r>
              <a:rPr lang="en-US" altLang="ko-KR"/>
              <a:t>,</a:t>
            </a:r>
          </a:p>
          <a:p>
            <a:endParaRPr lang="en-US" altLang="ko-KR"/>
          </a:p>
          <a:p>
            <a:r>
              <a:rPr lang="en-US" altLang="ko-KR"/>
              <a:t>Youtube community guideline</a:t>
            </a:r>
            <a:r>
              <a:rPr lang="ko-KR" altLang="en-US"/>
              <a:t> 에서 제시된 항목중 청소년에게 부적합한 </a:t>
            </a:r>
            <a:r>
              <a:rPr lang="en-US" altLang="ko-KR"/>
              <a:t>4</a:t>
            </a:r>
            <a:r>
              <a:rPr lang="ko-KR" altLang="en-US"/>
              <a:t>가지</a:t>
            </a:r>
            <a:r>
              <a:rPr lang="en-US" altLang="ko-KR"/>
              <a:t>(</a:t>
            </a:r>
            <a:r>
              <a:rPr lang="ko-KR" altLang="en-US"/>
              <a:t>내용설명</a:t>
            </a:r>
            <a:r>
              <a:rPr lang="en-US" altLang="ko-KR"/>
              <a:t>)</a:t>
            </a:r>
            <a:r>
              <a:rPr lang="ko-KR" altLang="en-US"/>
              <a:t>를 검열의 기준으로 채택하였습니다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42D1F-4A54-4AC4-B80A-9C3638C2EF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80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microsoft.com/office/2007/relationships/hdphoto" Target="../media/hdphoto1.wdp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1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17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6CC0274-8214-4097-A344-4BB8396243CC}"/>
              </a:ext>
            </a:extLst>
          </p:cNvPr>
          <p:cNvSpPr txBox="1"/>
          <p:nvPr/>
        </p:nvSpPr>
        <p:spPr>
          <a:xfrm>
            <a:off x="4799086" y="4781336"/>
            <a:ext cx="2593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solidFill>
                  <a:srgbClr val="24292E"/>
                </a:solidFill>
              </a:rPr>
              <a:t>YouHi</a:t>
            </a:r>
            <a:endParaRPr lang="ko-KR" altLang="en-US" sz="4800" b="1">
              <a:solidFill>
                <a:srgbClr val="24292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9F9B34-6D9E-471E-AE47-C4F56F4B446B}"/>
              </a:ext>
            </a:extLst>
          </p:cNvPr>
          <p:cNvGrpSpPr/>
          <p:nvPr/>
        </p:nvGrpSpPr>
        <p:grpSpPr>
          <a:xfrm rot="5400000">
            <a:off x="4696971" y="1007563"/>
            <a:ext cx="2798045" cy="3905121"/>
            <a:chOff x="5024303" y="942780"/>
            <a:chExt cx="2143393" cy="3062907"/>
          </a:xfrm>
        </p:grpSpPr>
        <p:pic>
          <p:nvPicPr>
            <p:cNvPr id="12" name="그림 11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11A7733C-27F8-485E-8ED9-F493219B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64546" y="1402537"/>
              <a:ext cx="3062907" cy="2143393"/>
            </a:xfrm>
            <a:prstGeom prst="rect">
              <a:avLst/>
            </a:prstGeom>
          </p:spPr>
        </p:pic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573EABEF-1A69-4885-9705-6071660DC83C}"/>
                </a:ext>
              </a:extLst>
            </p:cNvPr>
            <p:cNvSpPr/>
            <p:nvPr/>
          </p:nvSpPr>
          <p:spPr>
            <a:xfrm>
              <a:off x="5614474" y="1961831"/>
              <a:ext cx="963038" cy="857054"/>
            </a:xfrm>
            <a:prstGeom prst="triangle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5F93EA-DF83-4211-9C03-3009CA7A2554}"/>
              </a:ext>
            </a:extLst>
          </p:cNvPr>
          <p:cNvSpPr/>
          <p:nvPr/>
        </p:nvSpPr>
        <p:spPr>
          <a:xfrm>
            <a:off x="0" y="2419"/>
            <a:ext cx="12192000" cy="863339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E6E2D5-A982-48A9-AAB7-61A22B60F9E1}"/>
              </a:ext>
            </a:extLst>
          </p:cNvPr>
          <p:cNvSpPr txBox="1"/>
          <p:nvPr/>
        </p:nvSpPr>
        <p:spPr>
          <a:xfrm>
            <a:off x="1358624" y="6431146"/>
            <a:ext cx="947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>
                <a:latin typeface="나눔고딕" panose="020D0604000000000000" pitchFamily="50" charset="-127"/>
                <a:ea typeface="나눔고딕" panose="020D0604000000000000" pitchFamily="50" charset="-127"/>
              </a:rPr>
              <a:t>이태훈           이주형           김성수           김민재           이인평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2542C5F-7F69-47FB-A34D-162045F31E35}"/>
              </a:ext>
            </a:extLst>
          </p:cNvPr>
          <p:cNvCxnSpPr>
            <a:cxnSpLocks/>
          </p:cNvCxnSpPr>
          <p:nvPr/>
        </p:nvCxnSpPr>
        <p:spPr>
          <a:xfrm>
            <a:off x="4062919" y="6324141"/>
            <a:ext cx="406616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5923C-D2E6-4994-9816-C1FF16E8B79D}"/>
              </a:ext>
            </a:extLst>
          </p:cNvPr>
          <p:cNvSpPr/>
          <p:nvPr/>
        </p:nvSpPr>
        <p:spPr>
          <a:xfrm>
            <a:off x="530395" y="1230721"/>
            <a:ext cx="569958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>
                <a:solidFill>
                  <a:srgbClr val="586069"/>
                </a:solidFill>
                <a:latin typeface="맑은 고딕" panose="020B0503020000020004" pitchFamily="50" charset="-127"/>
              </a:rPr>
              <a:t>YOUTUBE </a:t>
            </a:r>
            <a:r>
              <a:rPr lang="ko-KR" altLang="en-US" sz="1600" b="1" spc="-100">
                <a:solidFill>
                  <a:srgbClr val="586069"/>
                </a:solidFill>
                <a:latin typeface="맑은 고딕" panose="020B0503020000020004" pitchFamily="50" charset="-127"/>
              </a:rPr>
              <a:t>연령 제한 콘텐츠</a:t>
            </a:r>
            <a:endParaRPr lang="en-US" altLang="ko-KR" sz="1600" b="1" spc="-100">
              <a:solidFill>
                <a:srgbClr val="586069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b="1" spc="-100" dirty="0">
              <a:solidFill>
                <a:srgbClr val="24292E"/>
              </a:solidFill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3665327-BEA6-420A-BA9C-488CA609B2CE}"/>
              </a:ext>
            </a:extLst>
          </p:cNvPr>
          <p:cNvCxnSpPr>
            <a:cxnSpLocks/>
          </p:cNvCxnSpPr>
          <p:nvPr/>
        </p:nvCxnSpPr>
        <p:spPr>
          <a:xfrm>
            <a:off x="530395" y="1731523"/>
            <a:ext cx="2647703" cy="0"/>
          </a:xfrm>
          <a:prstGeom prst="line">
            <a:avLst/>
          </a:prstGeom>
          <a:ln w="19050">
            <a:solidFill>
              <a:srgbClr val="24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D1C9AF-EE4C-42DE-9F5C-EF4633CB1981}"/>
              </a:ext>
            </a:extLst>
          </p:cNvPr>
          <p:cNvGrpSpPr/>
          <p:nvPr/>
        </p:nvGrpSpPr>
        <p:grpSpPr>
          <a:xfrm>
            <a:off x="0" y="2420"/>
            <a:ext cx="12192000" cy="854250"/>
            <a:chOff x="-57412" y="606"/>
            <a:chExt cx="12192000" cy="85425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C58D90-EA94-4868-89C5-7CDCDA5D7DAE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5EC61C-4F9A-40B0-90B6-D7EB232CE31E}"/>
                </a:ext>
              </a:extLst>
            </p:cNvPr>
            <p:cNvSpPr/>
            <p:nvPr/>
          </p:nvSpPr>
          <p:spPr>
            <a:xfrm>
              <a:off x="895590" y="166943"/>
              <a:ext cx="6098983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00">
                  <a:solidFill>
                    <a:schemeClr val="bg1"/>
                  </a:solidFill>
                </a:rPr>
                <a:t>개발 목표</a:t>
              </a:r>
              <a:endParaRPr lang="en-US" altLang="ko-KR" b="1" spc="-100" dirty="0">
                <a:solidFill>
                  <a:schemeClr val="bg1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3A25763-976D-4231-8074-53A3F3E4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90DAAC-6B9B-4AB4-A2F7-339CDDACA5F9}"/>
              </a:ext>
            </a:extLst>
          </p:cNvPr>
          <p:cNvGrpSpPr/>
          <p:nvPr/>
        </p:nvGrpSpPr>
        <p:grpSpPr>
          <a:xfrm>
            <a:off x="3812218" y="2195578"/>
            <a:ext cx="2038918" cy="3021012"/>
            <a:chOff x="811748" y="2719500"/>
            <a:chExt cx="2249428" cy="3138713"/>
          </a:xfrm>
        </p:grpSpPr>
        <p:sp>
          <p:nvSpPr>
            <p:cNvPr id="8" name="사각형: 둥근 모서리 7"/>
            <p:cNvSpPr/>
            <p:nvPr/>
          </p:nvSpPr>
          <p:spPr>
            <a:xfrm>
              <a:off x="811748" y="2719500"/>
              <a:ext cx="2249428" cy="3138713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srgbClr val="586069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11748" y="5102313"/>
              <a:ext cx="2249428" cy="31354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spc="-100" dirty="0">
                  <a:solidFill>
                    <a:srgbClr val="586069"/>
                  </a:solidFill>
                </a:rPr>
                <a:t>유해하거나 위험한 컨텐츠</a:t>
              </a:r>
              <a:endParaRPr lang="en-US" altLang="ko-KR" sz="1050" spc="-100" dirty="0">
                <a:solidFill>
                  <a:srgbClr val="586069"/>
                </a:solidFill>
              </a:endParaRPr>
            </a:p>
          </p:txBody>
        </p:sp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3AB784BC-0C34-404B-BAAF-A6FFB9D7F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2863" y="2954913"/>
              <a:ext cx="1787198" cy="178921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AE4FFA-D08B-47DC-A9D5-AC1028B2CFCB}"/>
              </a:ext>
            </a:extLst>
          </p:cNvPr>
          <p:cNvGrpSpPr/>
          <p:nvPr/>
        </p:nvGrpSpPr>
        <p:grpSpPr>
          <a:xfrm>
            <a:off x="6647246" y="2219107"/>
            <a:ext cx="2037433" cy="2992948"/>
            <a:chOff x="3291945" y="2719499"/>
            <a:chExt cx="2249429" cy="3138712"/>
          </a:xfrm>
        </p:grpSpPr>
        <p:sp>
          <p:nvSpPr>
            <p:cNvPr id="14" name="사각형: 둥근 모서리 13"/>
            <p:cNvSpPr/>
            <p:nvPr/>
          </p:nvSpPr>
          <p:spPr>
            <a:xfrm>
              <a:off x="3291945" y="2719499"/>
              <a:ext cx="2249427" cy="3138712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srgbClr val="586069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291946" y="5062138"/>
              <a:ext cx="2249428" cy="31354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spc="-100" dirty="0">
                  <a:solidFill>
                    <a:srgbClr val="586069"/>
                  </a:solidFill>
                </a:rPr>
                <a:t>과도한 노출 혹은 성적인 컨텐츠</a:t>
              </a:r>
              <a:endParaRPr lang="en-US" altLang="ko-KR" sz="1050" spc="-100" dirty="0">
                <a:solidFill>
                  <a:srgbClr val="586069"/>
                </a:solidFill>
              </a:endParaRPr>
            </a:p>
          </p:txBody>
        </p:sp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A9047313-E59D-4823-BB94-39DCC412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7350" y="2983525"/>
              <a:ext cx="1758618" cy="176060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E19DAB-687B-4A41-944A-E9B2A198123D}"/>
              </a:ext>
            </a:extLst>
          </p:cNvPr>
          <p:cNvGrpSpPr/>
          <p:nvPr/>
        </p:nvGrpSpPr>
        <p:grpSpPr>
          <a:xfrm>
            <a:off x="967806" y="2195578"/>
            <a:ext cx="2126343" cy="3021010"/>
            <a:chOff x="5772140" y="2719500"/>
            <a:chExt cx="2347588" cy="3138713"/>
          </a:xfrm>
        </p:grpSpPr>
        <p:sp>
          <p:nvSpPr>
            <p:cNvPr id="18" name="사각형: 둥근 모서리 17"/>
            <p:cNvSpPr/>
            <p:nvPr/>
          </p:nvSpPr>
          <p:spPr>
            <a:xfrm>
              <a:off x="5772140" y="2719500"/>
              <a:ext cx="2249428" cy="3138713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srgbClr val="586069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70300" y="5090098"/>
              <a:ext cx="2249428" cy="32576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spc="-100" dirty="0">
                  <a:solidFill>
                    <a:srgbClr val="586069"/>
                  </a:solidFill>
                </a:rPr>
                <a:t>폭력적이거나 </a:t>
              </a:r>
              <a:r>
                <a:rPr lang="ko-KR" altLang="en-US" sz="1100" b="1" spc="-100">
                  <a:solidFill>
                    <a:srgbClr val="586069"/>
                  </a:solidFill>
                </a:rPr>
                <a:t>노골적인 컨텐츠</a:t>
              </a:r>
              <a:endParaRPr lang="en-US" altLang="ko-KR" sz="1050" spc="-100" dirty="0">
                <a:solidFill>
                  <a:srgbClr val="586069"/>
                </a:solidFill>
              </a:endParaRPr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3ED0D080-9A35-4550-A6D6-B127EC8AC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05384" y="2998343"/>
              <a:ext cx="1782943" cy="1784953"/>
            </a:xfrm>
            <a:prstGeom prst="rect">
              <a:avLst/>
            </a:prstGeom>
          </p:spPr>
        </p:pic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2BC343C-4BDF-4661-AEA4-AAF4B759B34F}"/>
              </a:ext>
            </a:extLst>
          </p:cNvPr>
          <p:cNvCxnSpPr>
            <a:cxnSpLocks/>
          </p:cNvCxnSpPr>
          <p:nvPr/>
        </p:nvCxnSpPr>
        <p:spPr>
          <a:xfrm>
            <a:off x="530395" y="1731523"/>
            <a:ext cx="2647703" cy="0"/>
          </a:xfrm>
          <a:prstGeom prst="line">
            <a:avLst/>
          </a:prstGeom>
          <a:ln w="19050">
            <a:solidFill>
              <a:srgbClr val="24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5EDBF824-41B0-4E1F-AE6F-F2E05D7194E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96" y="5638696"/>
            <a:ext cx="883742" cy="88374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4E8FADA-C342-4A9F-A363-4FE858962CC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51" y="5727127"/>
            <a:ext cx="795311" cy="795311"/>
          </a:xfrm>
          <a:prstGeom prst="rect">
            <a:avLst/>
          </a:prstGeom>
        </p:spPr>
      </p:pic>
      <p:pic>
        <p:nvPicPr>
          <p:cNvPr id="2050" name="Picture 2" descr="청소년 관람불가 이미지 검색결과">
            <a:extLst>
              <a:ext uri="{FF2B5EF4-FFF2-40B4-BE49-F238E27FC236}">
                <a16:creationId xmlns:a16="http://schemas.microsoft.com/office/drawing/2014/main" id="{62A6CFD7-0D1B-4413-AA30-B6924FE7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60" y="5706440"/>
            <a:ext cx="905698" cy="8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8CA612-13E7-45AA-8ABB-8804904C777C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83315" y="5463819"/>
            <a:ext cx="1231480" cy="1233496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BEE0F4-C68B-482A-B9EC-D11621BFAAC2}"/>
              </a:ext>
            </a:extLst>
          </p:cNvPr>
          <p:cNvGrpSpPr/>
          <p:nvPr/>
        </p:nvGrpSpPr>
        <p:grpSpPr>
          <a:xfrm>
            <a:off x="9297466" y="2219107"/>
            <a:ext cx="2037433" cy="2992948"/>
            <a:chOff x="9381416" y="2186037"/>
            <a:chExt cx="1717514" cy="250945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2427D81-6F41-4BC9-9D8E-29378F273814}"/>
                </a:ext>
              </a:extLst>
            </p:cNvPr>
            <p:cNvSpPr/>
            <p:nvPr/>
          </p:nvSpPr>
          <p:spPr>
            <a:xfrm>
              <a:off x="9381416" y="2186037"/>
              <a:ext cx="1717512" cy="2509454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srgbClr val="586069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68A0EE-0D54-4C1D-9F85-7E3EE42CDA39}"/>
                </a:ext>
              </a:extLst>
            </p:cNvPr>
            <p:cNvSpPr/>
            <p:nvPr/>
          </p:nvSpPr>
          <p:spPr>
            <a:xfrm>
              <a:off x="9381417" y="4059017"/>
              <a:ext cx="1717513" cy="31354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spc="-100">
                  <a:solidFill>
                    <a:srgbClr val="586069"/>
                  </a:solidFill>
                </a:rPr>
                <a:t>저속한 언어</a:t>
              </a:r>
              <a:endParaRPr lang="en-US" altLang="ko-KR" sz="1050" spc="-100" dirty="0">
                <a:solidFill>
                  <a:srgbClr val="586069"/>
                </a:solidFill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31AFB0E-376F-42C5-BF5A-0AABA1577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33133" y="2186037"/>
              <a:ext cx="1614077" cy="1681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84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236F63-4189-478F-9C9E-3BA3A22CAF98}"/>
              </a:ext>
            </a:extLst>
          </p:cNvPr>
          <p:cNvGrpSpPr/>
          <p:nvPr/>
        </p:nvGrpSpPr>
        <p:grpSpPr>
          <a:xfrm>
            <a:off x="0" y="2420"/>
            <a:ext cx="12192000" cy="854250"/>
            <a:chOff x="-57412" y="606"/>
            <a:chExt cx="12192000" cy="85425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5A6FCCD-7DAB-4EC5-876C-F7F4B33FEF66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D34A29-EA23-4876-B607-51AF30F2FB06}"/>
                </a:ext>
              </a:extLst>
            </p:cNvPr>
            <p:cNvSpPr/>
            <p:nvPr/>
          </p:nvSpPr>
          <p:spPr>
            <a:xfrm>
              <a:off x="895590" y="166943"/>
              <a:ext cx="6098983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00">
                  <a:solidFill>
                    <a:schemeClr val="bg1"/>
                  </a:solidFill>
                </a:rPr>
                <a:t>개발 내용</a:t>
              </a:r>
              <a:endParaRPr lang="en-US" altLang="ko-KR" b="1" spc="-100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24421F-DAAD-4C2D-B3C7-EE42982C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3567DB-3969-43F0-9395-22E769B28FC7}"/>
              </a:ext>
            </a:extLst>
          </p:cNvPr>
          <p:cNvGrpSpPr/>
          <p:nvPr/>
        </p:nvGrpSpPr>
        <p:grpSpPr>
          <a:xfrm>
            <a:off x="2358714" y="1539281"/>
            <a:ext cx="3350710" cy="2001581"/>
            <a:chOff x="723175" y="4827580"/>
            <a:chExt cx="2702771" cy="1473630"/>
          </a:xfrm>
        </p:grpSpPr>
        <p:sp>
          <p:nvSpPr>
            <p:cNvPr id="8" name="사각형: 둥근 모서리 7"/>
            <p:cNvSpPr/>
            <p:nvPr/>
          </p:nvSpPr>
          <p:spPr>
            <a:xfrm>
              <a:off x="1219031" y="4827580"/>
              <a:ext cx="2206915" cy="1473630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2000" b="1" spc="-100" dirty="0">
                  <a:solidFill>
                    <a:srgbClr val="24292E"/>
                  </a:solidFill>
                </a:rPr>
                <a:t>영상 필터링</a:t>
              </a:r>
              <a:endParaRPr lang="en-US" altLang="ko-KR" sz="2000" b="1" spc="-100" dirty="0">
                <a:solidFill>
                  <a:srgbClr val="24292E"/>
                </a:solidFill>
              </a:endParaRPr>
            </a:p>
            <a:p>
              <a:pPr marL="0" lvl="1" algn="ctr">
                <a:lnSpc>
                  <a:spcPct val="150000"/>
                </a:lnSpc>
              </a:pPr>
              <a:endParaRPr lang="en-US" altLang="ko-KR" sz="200" b="1" spc="-100" dirty="0">
                <a:solidFill>
                  <a:srgbClr val="24292E"/>
                </a:solidFill>
              </a:endParaRPr>
            </a:p>
            <a:p>
              <a:pPr marL="0" lvl="1" algn="ctr">
                <a:lnSpc>
                  <a:spcPct val="150000"/>
                </a:lnSpc>
              </a:pPr>
              <a:endParaRPr lang="en-US" altLang="ko-KR" sz="1100" b="1" spc="-100">
                <a:solidFill>
                  <a:srgbClr val="24292E"/>
                </a:solidFill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en-US" altLang="ko-KR" sz="1100" b="1" spc="-100">
                  <a:solidFill>
                    <a:srgbClr val="24292E"/>
                  </a:solidFill>
                </a:rPr>
                <a:t>Python</a:t>
              </a:r>
              <a:r>
                <a:rPr lang="ko-KR" altLang="en-US" sz="1100" b="1" spc="-100">
                  <a:solidFill>
                    <a:srgbClr val="24292E"/>
                  </a:solidFill>
                </a:rPr>
                <a:t>기반 </a:t>
              </a:r>
              <a:r>
                <a:rPr lang="en-US" altLang="ko-KR" sz="1100" b="1" spc="-100">
                  <a:solidFill>
                    <a:srgbClr val="24292E"/>
                  </a:solidFill>
                </a:rPr>
                <a:t>resCRNN</a:t>
              </a:r>
            </a:p>
            <a:p>
              <a:pPr marL="0" lvl="1" algn="ctr">
                <a:lnSpc>
                  <a:spcPct val="150000"/>
                </a:lnSpc>
              </a:pPr>
              <a:r>
                <a:rPr lang="en-US" altLang="ko-KR" sz="1100" b="1" spc="-100">
                  <a:solidFill>
                    <a:srgbClr val="24292E"/>
                  </a:solidFill>
                </a:rPr>
                <a:t>OpenCV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761716-1D09-4327-81A5-06410F7B8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75" y="5163345"/>
              <a:ext cx="753254" cy="68073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B2A5D3F-9229-4F0A-BFEB-98A8E6759155}"/>
              </a:ext>
            </a:extLst>
          </p:cNvPr>
          <p:cNvGrpSpPr/>
          <p:nvPr/>
        </p:nvGrpSpPr>
        <p:grpSpPr>
          <a:xfrm>
            <a:off x="2357409" y="4331188"/>
            <a:ext cx="3352015" cy="2001582"/>
            <a:chOff x="4237775" y="1884175"/>
            <a:chExt cx="2703823" cy="147363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5305A19-B13B-434E-8C57-2910E6BA6DE0}"/>
                </a:ext>
              </a:extLst>
            </p:cNvPr>
            <p:cNvSpPr/>
            <p:nvPr/>
          </p:nvSpPr>
          <p:spPr>
            <a:xfrm>
              <a:off x="4744024" y="1884175"/>
              <a:ext cx="2197574" cy="1473630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2000" b="1" spc="-100">
                  <a:solidFill>
                    <a:srgbClr val="24292E"/>
                  </a:solidFill>
                </a:rPr>
                <a:t>음성 필터링</a:t>
              </a:r>
              <a:endParaRPr lang="en-US" altLang="ko-KR" sz="2000" b="1" spc="-100">
                <a:solidFill>
                  <a:srgbClr val="24292E"/>
                </a:solidFill>
              </a:endParaRPr>
            </a:p>
            <a:p>
              <a:pPr marL="0" lvl="1" algn="ctr">
                <a:lnSpc>
                  <a:spcPct val="150000"/>
                </a:lnSpc>
              </a:pPr>
              <a:endParaRPr lang="en-US" altLang="ko-KR" sz="300" b="1" spc="-100">
                <a:solidFill>
                  <a:srgbClr val="24292E"/>
                </a:solidFill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en-US" altLang="ko-KR" sz="1100" b="1" spc="-100">
                  <a:solidFill>
                    <a:srgbClr val="24292E"/>
                  </a:solidFill>
                </a:rPr>
                <a:t> </a:t>
              </a:r>
            </a:p>
            <a:p>
              <a:pPr marL="0" lvl="1" algn="ctr">
                <a:lnSpc>
                  <a:spcPct val="150000"/>
                </a:lnSpc>
              </a:pPr>
              <a:r>
                <a:rPr lang="en-US" altLang="ko-KR" sz="1100" b="1" spc="-100">
                  <a:solidFill>
                    <a:srgbClr val="24292E"/>
                  </a:solidFill>
                </a:rPr>
                <a:t>STT (API, Kaldi Zeroth)</a:t>
              </a:r>
            </a:p>
            <a:p>
              <a:pPr marL="0" lvl="1" algn="ctr">
                <a:lnSpc>
                  <a:spcPct val="150000"/>
                </a:lnSpc>
              </a:pPr>
              <a:r>
                <a:rPr lang="en-US" altLang="ko-KR" sz="1100" b="1" spc="-100">
                  <a:solidFill>
                    <a:srgbClr val="24292E"/>
                  </a:solidFill>
                </a:rPr>
                <a:t>FastText</a:t>
              </a:r>
              <a:endParaRPr lang="en-US" altLang="ko-KR" sz="1100" b="1" spc="-100" dirty="0">
                <a:solidFill>
                  <a:srgbClr val="24292E"/>
                </a:solidFill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4F0CC9D-0448-47C9-99C2-845D7B390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775" y="2226021"/>
              <a:ext cx="669727" cy="68073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822AC8-1C33-4F73-A7D4-D6BDAB3B05BC}"/>
              </a:ext>
            </a:extLst>
          </p:cNvPr>
          <p:cNvGrpSpPr/>
          <p:nvPr/>
        </p:nvGrpSpPr>
        <p:grpSpPr>
          <a:xfrm>
            <a:off x="6776315" y="1539280"/>
            <a:ext cx="3363595" cy="2001582"/>
            <a:chOff x="6776315" y="1539280"/>
            <a:chExt cx="3363595" cy="200158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A739054-A0A8-42D3-817D-2CE37DACF74E}"/>
                </a:ext>
              </a:extLst>
            </p:cNvPr>
            <p:cNvSpPr/>
            <p:nvPr/>
          </p:nvSpPr>
          <p:spPr>
            <a:xfrm>
              <a:off x="7403928" y="1539280"/>
              <a:ext cx="2735982" cy="2001582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en-US" altLang="ko-KR" sz="2000" b="1" spc="-100">
                  <a:solidFill>
                    <a:srgbClr val="24292E"/>
                  </a:solidFill>
                </a:rPr>
                <a:t>WEB</a:t>
              </a:r>
            </a:p>
            <a:p>
              <a:pPr marL="0" lvl="1" algn="ctr">
                <a:lnSpc>
                  <a:spcPct val="150000"/>
                </a:lnSpc>
              </a:pPr>
              <a:endParaRPr lang="en-US" altLang="ko-KR" sz="1100" b="1" spc="-100">
                <a:solidFill>
                  <a:srgbClr val="24292E"/>
                </a:solidFill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en-US" altLang="ko-KR" sz="1100" b="1" spc="-100">
                  <a:solidFill>
                    <a:srgbClr val="24292E"/>
                  </a:solidFill>
                </a:rPr>
                <a:t>React,js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033A3F3-7AA9-4CCA-AC5C-2E06355D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315" y="2021017"/>
              <a:ext cx="898941" cy="89894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FFF7A6-052A-4DFD-81EB-2EC917F736D1}"/>
              </a:ext>
            </a:extLst>
          </p:cNvPr>
          <p:cNvGrpSpPr/>
          <p:nvPr/>
        </p:nvGrpSpPr>
        <p:grpSpPr>
          <a:xfrm>
            <a:off x="6776315" y="4331188"/>
            <a:ext cx="3363595" cy="2001582"/>
            <a:chOff x="6910130" y="4331188"/>
            <a:chExt cx="3363595" cy="200158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5AC5DDB-CD93-4648-A017-ECF82FB08D97}"/>
                </a:ext>
              </a:extLst>
            </p:cNvPr>
            <p:cNvSpPr/>
            <p:nvPr/>
          </p:nvSpPr>
          <p:spPr>
            <a:xfrm>
              <a:off x="7537743" y="4331188"/>
              <a:ext cx="2735982" cy="2001582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en-US" altLang="ko-KR" sz="2000" b="1" spc="-100">
                  <a:solidFill>
                    <a:srgbClr val="24292E"/>
                  </a:solidFill>
                </a:rPr>
                <a:t>AWS</a:t>
              </a:r>
            </a:p>
            <a:p>
              <a:pPr marL="0" lvl="1" algn="ctr">
                <a:lnSpc>
                  <a:spcPct val="150000"/>
                </a:lnSpc>
              </a:pPr>
              <a:endParaRPr lang="en-US" altLang="ko-KR" sz="300" b="1" spc="-100">
                <a:solidFill>
                  <a:srgbClr val="24292E"/>
                </a:solidFill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en-US" altLang="ko-KR" sz="1100" b="1" spc="-100">
                  <a:solidFill>
                    <a:srgbClr val="24292E"/>
                  </a:solidFill>
                </a:rPr>
                <a:t> 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38DD3F4-5A52-48D6-9D0A-8501B4A3A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130" y="4865875"/>
              <a:ext cx="854250" cy="854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0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19D548B-9910-467C-B019-2AE08BCB682F}"/>
              </a:ext>
            </a:extLst>
          </p:cNvPr>
          <p:cNvCxnSpPr>
            <a:cxnSpLocks/>
          </p:cNvCxnSpPr>
          <p:nvPr/>
        </p:nvCxnSpPr>
        <p:spPr>
          <a:xfrm>
            <a:off x="1752600" y="6196381"/>
            <a:ext cx="86868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F07A562-2AA3-4AC1-9EF5-10D46A3878D3}"/>
              </a:ext>
            </a:extLst>
          </p:cNvPr>
          <p:cNvSpPr txBox="1"/>
          <p:nvPr/>
        </p:nvSpPr>
        <p:spPr>
          <a:xfrm>
            <a:off x="2436335" y="6377314"/>
            <a:ext cx="1571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00"/>
              <a:t>구간 설정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435039-47A5-45C3-88DC-8209ED05BCDE}"/>
              </a:ext>
            </a:extLst>
          </p:cNvPr>
          <p:cNvSpPr txBox="1"/>
          <p:nvPr/>
        </p:nvSpPr>
        <p:spPr>
          <a:xfrm>
            <a:off x="5277309" y="6377315"/>
            <a:ext cx="1637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00"/>
              <a:t>프레임 추출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994459-1A57-499F-8336-77FC465BB6C9}"/>
              </a:ext>
            </a:extLst>
          </p:cNvPr>
          <p:cNvSpPr txBox="1"/>
          <p:nvPr/>
        </p:nvSpPr>
        <p:spPr>
          <a:xfrm>
            <a:off x="8216325" y="6377314"/>
            <a:ext cx="1637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00"/>
              <a:t>영상 필터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EC60AEB-3D50-4748-B82C-72FE0E18C212}"/>
              </a:ext>
            </a:extLst>
          </p:cNvPr>
          <p:cNvGrpSpPr/>
          <p:nvPr/>
        </p:nvGrpSpPr>
        <p:grpSpPr>
          <a:xfrm>
            <a:off x="0" y="0"/>
            <a:ext cx="12192000" cy="854250"/>
            <a:chOff x="-57412" y="606"/>
            <a:chExt cx="12192000" cy="85425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5857FB7-C17D-4EA3-AFA7-03B2EE8708C2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C2DDF3-4535-476E-AA46-CFD1C9C716F8}"/>
                </a:ext>
              </a:extLst>
            </p:cNvPr>
            <p:cNvSpPr/>
            <p:nvPr/>
          </p:nvSpPr>
          <p:spPr>
            <a:xfrm>
              <a:off x="895591" y="166943"/>
              <a:ext cx="117351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00">
                  <a:solidFill>
                    <a:schemeClr val="bg1"/>
                  </a:solidFill>
                </a:rPr>
                <a:t>개발 내용</a:t>
              </a:r>
              <a:endParaRPr lang="en-US" altLang="ko-KR" b="1" spc="-100" dirty="0">
                <a:solidFill>
                  <a:schemeClr val="bg1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4D32DC3-D55D-4063-9819-65D49BAF8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28A463D-644B-449D-9CB7-47379C535960}"/>
              </a:ext>
            </a:extLst>
          </p:cNvPr>
          <p:cNvCxnSpPr>
            <a:cxnSpLocks/>
          </p:cNvCxnSpPr>
          <p:nvPr/>
        </p:nvCxnSpPr>
        <p:spPr>
          <a:xfrm flipV="1">
            <a:off x="1752600" y="6196381"/>
            <a:ext cx="2939016" cy="240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87E5481-1836-4B1A-90DE-D7E543FFB54A}"/>
              </a:ext>
            </a:extLst>
          </p:cNvPr>
          <p:cNvCxnSpPr>
            <a:cxnSpLocks/>
          </p:cNvCxnSpPr>
          <p:nvPr/>
        </p:nvCxnSpPr>
        <p:spPr>
          <a:xfrm>
            <a:off x="4691616" y="6196381"/>
            <a:ext cx="301698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4581B55-F352-42A0-A085-168D3D094883}"/>
              </a:ext>
            </a:extLst>
          </p:cNvPr>
          <p:cNvCxnSpPr>
            <a:cxnSpLocks/>
          </p:cNvCxnSpPr>
          <p:nvPr/>
        </p:nvCxnSpPr>
        <p:spPr>
          <a:xfrm>
            <a:off x="7630633" y="6196381"/>
            <a:ext cx="2808767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C54654-1ACE-4704-A219-DDD8BE3D851E}"/>
              </a:ext>
            </a:extLst>
          </p:cNvPr>
          <p:cNvSpPr/>
          <p:nvPr/>
        </p:nvSpPr>
        <p:spPr>
          <a:xfrm>
            <a:off x="530395" y="1230721"/>
            <a:ext cx="56995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00">
                <a:solidFill>
                  <a:srgbClr val="24292E"/>
                </a:solidFill>
                <a:latin typeface="+mn-ea"/>
              </a:rPr>
              <a:t>영상 필터링</a:t>
            </a:r>
            <a:endParaRPr lang="ko-KR" altLang="en-US" sz="1600" b="1" spc="-100" dirty="0">
              <a:solidFill>
                <a:srgbClr val="24292E"/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76A4C9A-1E65-4892-BA33-0DFD6576F323}"/>
              </a:ext>
            </a:extLst>
          </p:cNvPr>
          <p:cNvCxnSpPr>
            <a:cxnSpLocks/>
          </p:cNvCxnSpPr>
          <p:nvPr/>
        </p:nvCxnSpPr>
        <p:spPr>
          <a:xfrm>
            <a:off x="530395" y="1731523"/>
            <a:ext cx="1421068" cy="0"/>
          </a:xfrm>
          <a:prstGeom prst="line">
            <a:avLst/>
          </a:prstGeom>
          <a:ln w="19050">
            <a:solidFill>
              <a:srgbClr val="24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70BA02-F40D-430F-8545-97406BA2A2E8}"/>
              </a:ext>
            </a:extLst>
          </p:cNvPr>
          <p:cNvGrpSpPr/>
          <p:nvPr/>
        </p:nvGrpSpPr>
        <p:grpSpPr>
          <a:xfrm>
            <a:off x="819966" y="2979257"/>
            <a:ext cx="2767295" cy="2273981"/>
            <a:chOff x="796128" y="2519130"/>
            <a:chExt cx="2767295" cy="227398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2CEB3FF-F211-47C0-847E-5E6FC4634743}"/>
                </a:ext>
              </a:extLst>
            </p:cNvPr>
            <p:cNvGrpSpPr/>
            <p:nvPr/>
          </p:nvGrpSpPr>
          <p:grpSpPr>
            <a:xfrm>
              <a:off x="796128" y="3057187"/>
              <a:ext cx="2767295" cy="1735924"/>
              <a:chOff x="519087" y="5147040"/>
              <a:chExt cx="3097285" cy="173592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A7EE64-5ACC-4E5A-99E5-89B1351CD974}"/>
                  </a:ext>
                </a:extLst>
              </p:cNvPr>
              <p:cNvSpPr txBox="1"/>
              <p:nvPr/>
            </p:nvSpPr>
            <p:spPr>
              <a:xfrm>
                <a:off x="519087" y="5147040"/>
                <a:ext cx="3097285" cy="1735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/>
                  <a:t>동영상 길이에 따라 설정방식 차별</a:t>
                </a:r>
                <a:endParaRPr lang="en-US" altLang="ko-KR" sz="1200"/>
              </a:p>
              <a:p>
                <a:pPr algn="ctr"/>
                <a:r>
                  <a:rPr lang="ko-KR" altLang="en-US" sz="1200" spc="-100"/>
                  <a:t>                          </a:t>
                </a:r>
                <a:endParaRPr lang="en-US" altLang="ko-KR" sz="1200" spc="-100"/>
              </a:p>
              <a:p>
                <a:endParaRPr lang="en-US" altLang="ko-KR" sz="1050" spc="-100"/>
              </a:p>
              <a:p>
                <a:r>
                  <a:rPr lang="en-US" altLang="ko-KR" sz="1050" spc="-100"/>
                  <a:t>                                     </a:t>
                </a:r>
                <a:r>
                  <a:rPr lang="ko-KR" altLang="en-US" sz="1050" spc="-100"/>
                  <a:t>이하 </a:t>
                </a:r>
                <a:r>
                  <a:rPr lang="en-US" altLang="ko-KR" sz="1050" spc="-100"/>
                  <a:t>: </a:t>
                </a:r>
                <a:r>
                  <a:rPr lang="ko-KR" altLang="en-US" sz="1050" spc="-100"/>
                  <a:t>전수 조사 </a:t>
                </a:r>
                <a:endParaRPr lang="en-US" altLang="ko-KR" sz="1050" spc="-100"/>
              </a:p>
              <a:p>
                <a:r>
                  <a:rPr lang="ko-KR" altLang="en-US" sz="1050" spc="-100"/>
                  <a:t>설정된 영상 길이 </a:t>
                </a:r>
                <a:endParaRPr lang="en-US" altLang="ko-KR" sz="1050" spc="-100"/>
              </a:p>
              <a:p>
                <a:r>
                  <a:rPr lang="en-US" altLang="ko-KR" sz="1200" spc="-100"/>
                  <a:t>                                </a:t>
                </a:r>
                <a:r>
                  <a:rPr lang="ko-KR" altLang="en-US" sz="1050" spc="-100"/>
                  <a:t>이상 </a:t>
                </a:r>
                <a:r>
                  <a:rPr lang="en-US" altLang="ko-KR" sz="1050" spc="-100"/>
                  <a:t>: </a:t>
                </a:r>
                <a:r>
                  <a:rPr lang="ko-KR" altLang="en-US" sz="1050" spc="-100"/>
                  <a:t>구간 랜덤 샘플링</a:t>
                </a:r>
                <a:r>
                  <a:rPr lang="en-US" altLang="ko-KR" sz="1200" spc="-100"/>
                  <a:t>.	           </a:t>
                </a:r>
                <a:r>
                  <a:rPr lang="ko-KR" altLang="en-US" sz="1200" spc="-100"/>
                  <a:t>                                                                                                                            </a:t>
                </a:r>
                <a:r>
                  <a:rPr lang="en-US" altLang="ko-KR" sz="1200" spc="-100"/>
                  <a:t>   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en-US" altLang="ko-KR" sz="900" spc="-100"/>
                  <a:t>     </a:t>
                </a:r>
              </a:p>
              <a:p>
                <a:pPr marL="0" lvl="1">
                  <a:lnSpc>
                    <a:spcPct val="150000"/>
                  </a:lnSpc>
                </a:pPr>
                <a:r>
                  <a:rPr lang="en-US" altLang="ko-KR" sz="900" spc="-100"/>
                  <a:t>.</a:t>
                </a:r>
              </a:p>
              <a:p>
                <a:pPr marL="0" lvl="1" algn="ctr">
                  <a:lnSpc>
                    <a:spcPct val="150000"/>
                  </a:lnSpc>
                </a:pPr>
                <a:endParaRPr lang="en-US" altLang="ko-KR" sz="100" spc="-100">
                  <a:solidFill>
                    <a:srgbClr val="586069"/>
                  </a:solidFill>
                </a:endParaRPr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D0DEF6D-4B7A-47F6-A75F-43203D60B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648286" y="5747342"/>
                <a:ext cx="501492" cy="44833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2A505D-A5CE-4022-872E-0A80AA2BEF22}"/>
                </a:ext>
              </a:extLst>
            </p:cNvPr>
            <p:cNvSpPr txBox="1"/>
            <p:nvPr/>
          </p:nvSpPr>
          <p:spPr>
            <a:xfrm>
              <a:off x="815291" y="2519130"/>
              <a:ext cx="2613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/>
                <a:t>프레임을 추출을 위한 구간을 설정</a:t>
              </a:r>
              <a:r>
                <a:rPr lang="en-US" altLang="ko-KR" sz="1200"/>
                <a:t>.</a:t>
              </a:r>
            </a:p>
            <a:p>
              <a:endParaRPr lang="en-US" altLang="ko-KR" sz="120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C9ADCC-96D1-4A8C-ADC4-8E1E8D94780C}"/>
              </a:ext>
            </a:extLst>
          </p:cNvPr>
          <p:cNvGrpSpPr/>
          <p:nvPr/>
        </p:nvGrpSpPr>
        <p:grpSpPr>
          <a:xfrm>
            <a:off x="8728015" y="2673923"/>
            <a:ext cx="2261169" cy="2274725"/>
            <a:chOff x="8733932" y="2519129"/>
            <a:chExt cx="2261169" cy="22747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B18FA7-014E-4CF9-A684-9DFB0180FAA5}"/>
                </a:ext>
              </a:extLst>
            </p:cNvPr>
            <p:cNvSpPr txBox="1"/>
            <p:nvPr/>
          </p:nvSpPr>
          <p:spPr>
            <a:xfrm>
              <a:off x="8733932" y="2519129"/>
              <a:ext cx="22611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/>
                <a:t>CNN + RNN(CRNN) model</a:t>
              </a:r>
              <a:r>
                <a:rPr lang="ko-KR" altLang="en-US" sz="1200"/>
                <a:t>을</a:t>
              </a:r>
              <a:endParaRPr lang="en-US" altLang="ko-KR" sz="1200"/>
            </a:p>
            <a:p>
              <a:pPr algn="ctr"/>
              <a:endParaRPr lang="en-US" altLang="ko-KR" sz="1200"/>
            </a:p>
            <a:p>
              <a:pPr algn="ctr"/>
              <a:r>
                <a:rPr lang="ko-KR" altLang="en-US" sz="1200"/>
                <a:t> 이용한 </a:t>
              </a:r>
              <a:r>
                <a:rPr lang="en-US" altLang="ko-KR" sz="1200"/>
                <a:t>video classification. </a:t>
              </a:r>
              <a:endParaRPr lang="ko-KR" altLang="en-US" sz="1200"/>
            </a:p>
          </p:txBody>
        </p:sp>
        <p:pic>
          <p:nvPicPr>
            <p:cNvPr id="1027" name="Picture 3" descr="python pytorch 이미지 검색결과">
              <a:extLst>
                <a:ext uri="{FF2B5EF4-FFF2-40B4-BE49-F238E27FC236}">
                  <a16:creationId xmlns:a16="http://schemas.microsoft.com/office/drawing/2014/main" id="{6491BD2F-7128-456A-AE71-2AF8E4A51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462" y="3757658"/>
              <a:ext cx="1472107" cy="10361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C1EC9D-FED7-4E2E-BE31-16B9911D6005}"/>
              </a:ext>
            </a:extLst>
          </p:cNvPr>
          <p:cNvGrpSpPr/>
          <p:nvPr/>
        </p:nvGrpSpPr>
        <p:grpSpPr>
          <a:xfrm>
            <a:off x="4510661" y="2673924"/>
            <a:ext cx="3158843" cy="2674000"/>
            <a:chOff x="4521191" y="2461366"/>
            <a:chExt cx="3158843" cy="26740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2B19879-0787-4317-883F-D767848A805A}"/>
                </a:ext>
              </a:extLst>
            </p:cNvPr>
            <p:cNvSpPr txBox="1"/>
            <p:nvPr/>
          </p:nvSpPr>
          <p:spPr>
            <a:xfrm>
              <a:off x="4521191" y="2461366"/>
              <a:ext cx="31588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/>
                <a:t>모든 샘플링의 프레임 추출</a:t>
              </a:r>
              <a:endParaRPr lang="en-US" altLang="ko-KR" sz="1200"/>
            </a:p>
            <a:p>
              <a:pPr algn="ctr"/>
              <a:r>
                <a:rPr lang="en-US" altLang="ko-KR" sz="1200"/>
                <a:t>(30 frames per sec)</a:t>
              </a:r>
            </a:p>
            <a:p>
              <a:pPr algn="ctr"/>
              <a:endParaRPr lang="en-US" altLang="ko-KR" sz="1200"/>
            </a:p>
            <a:p>
              <a:pPr algn="ctr"/>
              <a:endParaRPr lang="en-US" altLang="ko-KR" sz="1200"/>
            </a:p>
            <a:p>
              <a:pPr algn="ctr"/>
              <a:r>
                <a:rPr lang="ko-KR" altLang="en-US" sz="1200"/>
                <a:t>모든 프레임들의 크기를 </a:t>
              </a:r>
              <a:r>
                <a:rPr lang="en-US" altLang="ko-KR" sz="1200"/>
                <a:t>resize.</a:t>
              </a:r>
              <a:endParaRPr lang="ko-KR" altLang="en-US" sz="1200"/>
            </a:p>
          </p:txBody>
        </p:sp>
        <p:pic>
          <p:nvPicPr>
            <p:cNvPr id="1029" name="Picture 5" descr="python opencv 이미지 검색결과">
              <a:extLst>
                <a:ext uri="{FF2B5EF4-FFF2-40B4-BE49-F238E27FC236}">
                  <a16:creationId xmlns:a16="http://schemas.microsoft.com/office/drawing/2014/main" id="{B2DAA42A-BF3E-40BE-BB85-6AAEDDB65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1922" y="3716445"/>
              <a:ext cx="1524612" cy="141892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0D3F8A-F4BA-48F8-ACB7-250A0E67F4BB}"/>
              </a:ext>
            </a:extLst>
          </p:cNvPr>
          <p:cNvSpPr txBox="1"/>
          <p:nvPr/>
        </p:nvSpPr>
        <p:spPr>
          <a:xfrm>
            <a:off x="819967" y="4642338"/>
            <a:ext cx="2465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9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19D548B-9910-467C-B019-2AE08BCB682F}"/>
              </a:ext>
            </a:extLst>
          </p:cNvPr>
          <p:cNvCxnSpPr>
            <a:cxnSpLocks/>
          </p:cNvCxnSpPr>
          <p:nvPr/>
        </p:nvCxnSpPr>
        <p:spPr>
          <a:xfrm>
            <a:off x="1752600" y="6196381"/>
            <a:ext cx="86868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F07A562-2AA3-4AC1-9EF5-10D46A3878D3}"/>
              </a:ext>
            </a:extLst>
          </p:cNvPr>
          <p:cNvSpPr txBox="1"/>
          <p:nvPr/>
        </p:nvSpPr>
        <p:spPr>
          <a:xfrm>
            <a:off x="2436335" y="6377314"/>
            <a:ext cx="1571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00"/>
              <a:t>STT</a:t>
            </a:r>
            <a:endParaRPr lang="ko-KR" altLang="en-US" sz="1400" spc="-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435039-47A5-45C3-88DC-8209ED05BCDE}"/>
              </a:ext>
            </a:extLst>
          </p:cNvPr>
          <p:cNvSpPr txBox="1"/>
          <p:nvPr/>
        </p:nvSpPr>
        <p:spPr>
          <a:xfrm>
            <a:off x="5277309" y="6377315"/>
            <a:ext cx="1637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00"/>
              <a:t>유사도 판단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994459-1A57-499F-8336-77FC465BB6C9}"/>
              </a:ext>
            </a:extLst>
          </p:cNvPr>
          <p:cNvSpPr txBox="1"/>
          <p:nvPr/>
        </p:nvSpPr>
        <p:spPr>
          <a:xfrm>
            <a:off x="8216325" y="6377314"/>
            <a:ext cx="1637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00"/>
              <a:t>음성 필터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EC60AEB-3D50-4748-B82C-72FE0E18C212}"/>
              </a:ext>
            </a:extLst>
          </p:cNvPr>
          <p:cNvGrpSpPr/>
          <p:nvPr/>
        </p:nvGrpSpPr>
        <p:grpSpPr>
          <a:xfrm>
            <a:off x="0" y="0"/>
            <a:ext cx="12192000" cy="854250"/>
            <a:chOff x="-57412" y="606"/>
            <a:chExt cx="12192000" cy="85425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5857FB7-C17D-4EA3-AFA7-03B2EE8708C2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C2DDF3-4535-476E-AA46-CFD1C9C716F8}"/>
                </a:ext>
              </a:extLst>
            </p:cNvPr>
            <p:cNvSpPr/>
            <p:nvPr/>
          </p:nvSpPr>
          <p:spPr>
            <a:xfrm>
              <a:off x="895591" y="166943"/>
              <a:ext cx="117351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00">
                  <a:solidFill>
                    <a:schemeClr val="bg1"/>
                  </a:solidFill>
                </a:rPr>
                <a:t>개발 내용</a:t>
              </a:r>
              <a:endParaRPr lang="en-US" altLang="ko-KR" b="1" spc="-100" dirty="0">
                <a:solidFill>
                  <a:schemeClr val="bg1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4D32DC3-D55D-4063-9819-65D49BAF8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28A463D-644B-449D-9CB7-47379C535960}"/>
              </a:ext>
            </a:extLst>
          </p:cNvPr>
          <p:cNvCxnSpPr>
            <a:cxnSpLocks/>
          </p:cNvCxnSpPr>
          <p:nvPr/>
        </p:nvCxnSpPr>
        <p:spPr>
          <a:xfrm flipV="1">
            <a:off x="1752600" y="6196381"/>
            <a:ext cx="2939016" cy="240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87E5481-1836-4B1A-90DE-D7E543FFB54A}"/>
              </a:ext>
            </a:extLst>
          </p:cNvPr>
          <p:cNvCxnSpPr>
            <a:cxnSpLocks/>
          </p:cNvCxnSpPr>
          <p:nvPr/>
        </p:nvCxnSpPr>
        <p:spPr>
          <a:xfrm>
            <a:off x="4691616" y="6196381"/>
            <a:ext cx="301698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4581B55-F352-42A0-A085-168D3D094883}"/>
              </a:ext>
            </a:extLst>
          </p:cNvPr>
          <p:cNvCxnSpPr>
            <a:cxnSpLocks/>
          </p:cNvCxnSpPr>
          <p:nvPr/>
        </p:nvCxnSpPr>
        <p:spPr>
          <a:xfrm>
            <a:off x="7630633" y="6196381"/>
            <a:ext cx="2808767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C54654-1ACE-4704-A219-DDD8BE3D851E}"/>
              </a:ext>
            </a:extLst>
          </p:cNvPr>
          <p:cNvSpPr/>
          <p:nvPr/>
        </p:nvSpPr>
        <p:spPr>
          <a:xfrm>
            <a:off x="530395" y="1230721"/>
            <a:ext cx="56995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00">
                <a:solidFill>
                  <a:srgbClr val="24292E"/>
                </a:solidFill>
                <a:latin typeface="+mn-ea"/>
              </a:rPr>
              <a:t>음성 필터링</a:t>
            </a:r>
            <a:endParaRPr lang="ko-KR" altLang="en-US" sz="1600" b="1" spc="-100" dirty="0">
              <a:solidFill>
                <a:srgbClr val="24292E"/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76A4C9A-1E65-4892-BA33-0DFD6576F323}"/>
              </a:ext>
            </a:extLst>
          </p:cNvPr>
          <p:cNvCxnSpPr>
            <a:cxnSpLocks/>
          </p:cNvCxnSpPr>
          <p:nvPr/>
        </p:nvCxnSpPr>
        <p:spPr>
          <a:xfrm>
            <a:off x="530395" y="1731523"/>
            <a:ext cx="1421068" cy="0"/>
          </a:xfrm>
          <a:prstGeom prst="line">
            <a:avLst/>
          </a:prstGeom>
          <a:ln w="19050">
            <a:solidFill>
              <a:srgbClr val="24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0AD0BD-ED7E-40B4-8BC6-F662155AE3C3}"/>
              </a:ext>
            </a:extLst>
          </p:cNvPr>
          <p:cNvGrpSpPr/>
          <p:nvPr/>
        </p:nvGrpSpPr>
        <p:grpSpPr>
          <a:xfrm>
            <a:off x="8449323" y="2494320"/>
            <a:ext cx="2808767" cy="2600477"/>
            <a:chOff x="8637250" y="2466770"/>
            <a:chExt cx="2808767" cy="2600477"/>
          </a:xfrm>
        </p:grpSpPr>
        <p:pic>
          <p:nvPicPr>
            <p:cNvPr id="1026" name="Picture 2" descr="item image #1">
              <a:extLst>
                <a:ext uri="{FF2B5EF4-FFF2-40B4-BE49-F238E27FC236}">
                  <a16:creationId xmlns:a16="http://schemas.microsoft.com/office/drawing/2014/main" id="{842CCE8E-A84A-4035-8F36-738D83BA7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654" y="3654574"/>
              <a:ext cx="1412673" cy="14126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5FB65A-C9FE-4DD3-A40B-16E89D7A211F}"/>
                </a:ext>
              </a:extLst>
            </p:cNvPr>
            <p:cNvSpPr txBox="1"/>
            <p:nvPr/>
          </p:nvSpPr>
          <p:spPr>
            <a:xfrm>
              <a:off x="8637250" y="2466770"/>
              <a:ext cx="2808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/>
                <a:t>khaiii</a:t>
              </a:r>
              <a:r>
                <a:rPr lang="ko-KR" altLang="en-US" sz="1200"/>
                <a:t> 적용</a:t>
              </a:r>
              <a:r>
                <a:rPr lang="en-US" altLang="ko-KR" sz="1200"/>
                <a:t>,</a:t>
              </a:r>
              <a:r>
                <a:rPr lang="ko-KR" altLang="en-US" sz="1200"/>
                <a:t>텍스트의 형태소 분석</a:t>
              </a:r>
              <a:r>
                <a:rPr lang="en-US" altLang="ko-KR" sz="1200"/>
                <a:t>.</a:t>
              </a:r>
            </a:p>
            <a:p>
              <a:pPr algn="ctr"/>
              <a:endParaRPr lang="en-US" altLang="ko-KR" sz="1200"/>
            </a:p>
            <a:p>
              <a:pPr algn="ctr"/>
              <a:r>
                <a:rPr lang="ko-KR" altLang="en-US" sz="1200"/>
                <a:t>분석된 모든 형태소 중에서 욕설 필터</a:t>
              </a:r>
              <a:r>
                <a:rPr lang="en-US" altLang="ko-KR" sz="1200"/>
                <a:t>.</a:t>
              </a:r>
              <a:r>
                <a:rPr lang="ko-KR" altLang="en-US" sz="1200"/>
                <a:t> </a:t>
              </a:r>
              <a:endParaRPr lang="en-US" altLang="ko-KR" sz="12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08B9BC-2822-474B-999E-ECAA904923AE}"/>
              </a:ext>
            </a:extLst>
          </p:cNvPr>
          <p:cNvGrpSpPr/>
          <p:nvPr/>
        </p:nvGrpSpPr>
        <p:grpSpPr>
          <a:xfrm>
            <a:off x="1094036" y="2512937"/>
            <a:ext cx="2502579" cy="2895116"/>
            <a:chOff x="1094036" y="2512937"/>
            <a:chExt cx="2502579" cy="289511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8E6526-714A-4BF7-8183-AE73E19647D4}"/>
                </a:ext>
              </a:extLst>
            </p:cNvPr>
            <p:cNvSpPr txBox="1"/>
            <p:nvPr/>
          </p:nvSpPr>
          <p:spPr>
            <a:xfrm>
              <a:off x="1094036" y="2512937"/>
              <a:ext cx="25025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/>
                <a:t>업로드된 영상에서 음성 추출</a:t>
              </a:r>
              <a:r>
                <a:rPr lang="en-US" altLang="ko-KR" sz="1200" spc="-100"/>
                <a:t>.</a:t>
              </a:r>
              <a:r>
                <a:rPr lang="ko-KR" altLang="en-US" sz="1200" spc="-100"/>
                <a:t> </a:t>
              </a:r>
            </a:p>
          </p:txBody>
        </p:sp>
        <p:pic>
          <p:nvPicPr>
            <p:cNvPr id="3076" name="Picture 4" descr="kaldi 이미지 검색결과">
              <a:extLst>
                <a:ext uri="{FF2B5EF4-FFF2-40B4-BE49-F238E27FC236}">
                  <a16:creationId xmlns:a16="http://schemas.microsoft.com/office/drawing/2014/main" id="{D8812D19-F470-4F54-A4C5-FE170321B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582" y="4522868"/>
              <a:ext cx="2129796" cy="88518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STT 이미지 검색결과">
              <a:extLst>
                <a:ext uri="{FF2B5EF4-FFF2-40B4-BE49-F238E27FC236}">
                  <a16:creationId xmlns:a16="http://schemas.microsoft.com/office/drawing/2014/main" id="{377CFB7F-B957-4043-8395-59EA7AE3FC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582" y="3159266"/>
              <a:ext cx="2133485" cy="101345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2F2E46-7B1D-4760-BCA3-60E430C5A2E6}"/>
              </a:ext>
            </a:extLst>
          </p:cNvPr>
          <p:cNvGrpSpPr/>
          <p:nvPr/>
        </p:nvGrpSpPr>
        <p:grpSpPr>
          <a:xfrm>
            <a:off x="4604436" y="2512935"/>
            <a:ext cx="3175095" cy="2168925"/>
            <a:chOff x="4604436" y="2512935"/>
            <a:chExt cx="3175095" cy="216892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1C6597-1519-408C-AEEF-E57F05A1D658}"/>
                </a:ext>
              </a:extLst>
            </p:cNvPr>
            <p:cNvSpPr txBox="1"/>
            <p:nvPr/>
          </p:nvSpPr>
          <p:spPr>
            <a:xfrm>
              <a:off x="4620688" y="2512935"/>
              <a:ext cx="3158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00"/>
                <a:t>사전 훈련된 </a:t>
              </a:r>
              <a:r>
                <a:rPr lang="en-US" altLang="ko-KR" sz="1200" spc="-100"/>
                <a:t>FastText model</a:t>
              </a:r>
              <a:r>
                <a:rPr lang="ko-KR" altLang="en-US" sz="1200" spc="-100"/>
                <a:t>의 </a:t>
              </a:r>
              <a:r>
                <a:rPr lang="en-US" altLang="ko-KR" sz="1200" spc="-100"/>
                <a:t>cosine similarity</a:t>
              </a:r>
              <a:r>
                <a:rPr lang="ko-KR" altLang="en-US" sz="1200" spc="-100"/>
                <a:t>를</a:t>
              </a:r>
              <a:endParaRPr lang="en-US" altLang="ko-KR" sz="1200" spc="-100"/>
            </a:p>
            <a:p>
              <a:pPr algn="ctr"/>
              <a:endParaRPr lang="en-US" altLang="ko-KR" sz="1200" spc="-100"/>
            </a:p>
            <a:p>
              <a:pPr algn="ctr"/>
              <a:r>
                <a:rPr lang="ko-KR" altLang="en-US" sz="1200" spc="-100"/>
                <a:t>이용하여 문장과 욕설의 유사도를 판단</a:t>
              </a:r>
              <a:r>
                <a:rPr lang="en-US" altLang="ko-KR" sz="1200" spc="-100"/>
                <a:t>.</a:t>
              </a:r>
              <a:endParaRPr lang="ko-KR" altLang="en-US" sz="1200" spc="-100"/>
            </a:p>
          </p:txBody>
        </p:sp>
        <p:pic>
          <p:nvPicPr>
            <p:cNvPr id="27" name="Picture 8" descr="Fast Text 이미지 검색결과">
              <a:extLst>
                <a:ext uri="{FF2B5EF4-FFF2-40B4-BE49-F238E27FC236}">
                  <a16:creationId xmlns:a16="http://schemas.microsoft.com/office/drawing/2014/main" id="{A19B282B-DDB6-4AE1-B349-6381396F7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436" y="3796687"/>
              <a:ext cx="3104169" cy="88517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656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2EC60AEB-3D50-4748-B82C-72FE0E18C212}"/>
              </a:ext>
            </a:extLst>
          </p:cNvPr>
          <p:cNvGrpSpPr/>
          <p:nvPr/>
        </p:nvGrpSpPr>
        <p:grpSpPr>
          <a:xfrm>
            <a:off x="0" y="0"/>
            <a:ext cx="12192000" cy="854250"/>
            <a:chOff x="-57412" y="606"/>
            <a:chExt cx="12192000" cy="85425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5857FB7-C17D-4EA3-AFA7-03B2EE8708C2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C2DDF3-4535-476E-AA46-CFD1C9C716F8}"/>
                </a:ext>
              </a:extLst>
            </p:cNvPr>
            <p:cNvSpPr/>
            <p:nvPr/>
          </p:nvSpPr>
          <p:spPr>
            <a:xfrm>
              <a:off x="895591" y="166943"/>
              <a:ext cx="117351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00">
                  <a:solidFill>
                    <a:schemeClr val="bg1"/>
                  </a:solidFill>
                </a:rPr>
                <a:t>개발 내용</a:t>
              </a:r>
              <a:endParaRPr lang="en-US" altLang="ko-KR" b="1" spc="-100" dirty="0">
                <a:solidFill>
                  <a:schemeClr val="bg1"/>
                </a:solidFill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4D32DC3-D55D-4063-9819-65D49BAF8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C54654-1ACE-4704-A219-DDD8BE3D851E}"/>
              </a:ext>
            </a:extLst>
          </p:cNvPr>
          <p:cNvSpPr/>
          <p:nvPr/>
        </p:nvSpPr>
        <p:spPr>
          <a:xfrm>
            <a:off x="530395" y="1230721"/>
            <a:ext cx="56995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>
                <a:solidFill>
                  <a:srgbClr val="24292E"/>
                </a:solidFill>
                <a:latin typeface="+mn-ea"/>
              </a:rPr>
              <a:t>WEB</a:t>
            </a:r>
            <a:endParaRPr lang="ko-KR" altLang="en-US" sz="1600" b="1" spc="-100" dirty="0">
              <a:solidFill>
                <a:srgbClr val="24292E"/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76A4C9A-1E65-4892-BA33-0DFD6576F323}"/>
              </a:ext>
            </a:extLst>
          </p:cNvPr>
          <p:cNvCxnSpPr>
            <a:cxnSpLocks/>
          </p:cNvCxnSpPr>
          <p:nvPr/>
        </p:nvCxnSpPr>
        <p:spPr>
          <a:xfrm>
            <a:off x="530395" y="1731523"/>
            <a:ext cx="729693" cy="0"/>
          </a:xfrm>
          <a:prstGeom prst="line">
            <a:avLst/>
          </a:prstGeom>
          <a:ln w="19050">
            <a:solidFill>
              <a:srgbClr val="24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AD1DF0F-E519-4A76-BFD0-1AFE904C7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4250"/>
            <a:ext cx="12192000" cy="6003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C5DD45-BD20-4815-A785-BA0398C69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9896"/>
            <a:ext cx="12192000" cy="59927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388FB8-07D7-4668-90F9-01B4AC9C3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64506"/>
            <a:ext cx="12192000" cy="60037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3CB0D1-F2AB-4F99-A6C1-96741252C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64506"/>
            <a:ext cx="12192000" cy="60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0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19F684C-CCCC-41BF-AA53-5B821BA79DFB}"/>
              </a:ext>
            </a:extLst>
          </p:cNvPr>
          <p:cNvGrpSpPr/>
          <p:nvPr/>
        </p:nvGrpSpPr>
        <p:grpSpPr>
          <a:xfrm>
            <a:off x="0" y="0"/>
            <a:ext cx="12192000" cy="854250"/>
            <a:chOff x="-57412" y="606"/>
            <a:chExt cx="12192000" cy="8542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3986A2-3CA6-4C1D-A112-98EF8D07B6F3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DD55E6-8837-49C5-8BB9-18148824A72E}"/>
                </a:ext>
              </a:extLst>
            </p:cNvPr>
            <p:cNvSpPr/>
            <p:nvPr/>
          </p:nvSpPr>
          <p:spPr>
            <a:xfrm>
              <a:off x="895591" y="166943"/>
              <a:ext cx="117351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00">
                  <a:solidFill>
                    <a:schemeClr val="bg1"/>
                  </a:solidFill>
                </a:rPr>
                <a:t>개발 내용</a:t>
              </a:r>
              <a:endParaRPr lang="en-US" altLang="ko-KR" b="1" spc="-100" dirty="0">
                <a:solidFill>
                  <a:schemeClr val="bg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72AD219-60F2-4E45-9016-D0C6CC16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E72949-A4D9-40FD-87D0-84597C9BB481}"/>
              </a:ext>
            </a:extLst>
          </p:cNvPr>
          <p:cNvSpPr/>
          <p:nvPr/>
        </p:nvSpPr>
        <p:spPr>
          <a:xfrm>
            <a:off x="2663636" y="1562512"/>
            <a:ext cx="7132684" cy="47860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A129AD-C73A-44BA-A108-8EC0C921289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118" y="2389648"/>
            <a:ext cx="1175595" cy="11755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FD2CD0-E09B-4F1C-8506-DDAAC1CC43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9" t="29226" r="26803" b="25262"/>
          <a:stretch/>
        </p:blipFill>
        <p:spPr>
          <a:xfrm>
            <a:off x="5652081" y="4421443"/>
            <a:ext cx="1327409" cy="15200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888D42-6831-44D6-BD53-C05D5792A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7" r="28807"/>
          <a:stretch/>
        </p:blipFill>
        <p:spPr>
          <a:xfrm>
            <a:off x="5634272" y="2237055"/>
            <a:ext cx="1191410" cy="144399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760D80-8FB2-476D-8106-503D6E6B2E3D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3625634" y="2977446"/>
            <a:ext cx="2026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DFF60AD9-851F-4509-829B-CC7D7105668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40" y="2999039"/>
            <a:ext cx="966913" cy="1196929"/>
          </a:xfrm>
          <a:prstGeom prst="rect">
            <a:avLst/>
          </a:prstGeom>
        </p:spPr>
      </p:pic>
      <p:pic>
        <p:nvPicPr>
          <p:cNvPr id="28" name="Picture 2" descr="aws icon 이미지 검색결과">
            <a:extLst>
              <a:ext uri="{FF2B5EF4-FFF2-40B4-BE49-F238E27FC236}">
                <a16:creationId xmlns:a16="http://schemas.microsoft.com/office/drawing/2014/main" id="{D6A642A7-AE50-49C6-869A-41E55B41B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98" y="916535"/>
            <a:ext cx="1533559" cy="110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7B8FD9-8B9C-442A-91AC-EF10EE7FEE29}"/>
              </a:ext>
            </a:extLst>
          </p:cNvPr>
          <p:cNvSpPr/>
          <p:nvPr/>
        </p:nvSpPr>
        <p:spPr>
          <a:xfrm>
            <a:off x="530395" y="1230721"/>
            <a:ext cx="56995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>
                <a:solidFill>
                  <a:srgbClr val="24292E"/>
                </a:solidFill>
                <a:latin typeface="+mn-ea"/>
              </a:rPr>
              <a:t>AWS</a:t>
            </a:r>
            <a:endParaRPr lang="ko-KR" altLang="en-US" sz="1600" b="1" spc="-100" dirty="0">
              <a:solidFill>
                <a:srgbClr val="24292E"/>
              </a:solidFill>
              <a:latin typeface="+mn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5CFACDE-012D-4B4A-B3C0-6E67C0B70CC3}"/>
              </a:ext>
            </a:extLst>
          </p:cNvPr>
          <p:cNvCxnSpPr>
            <a:cxnSpLocks/>
          </p:cNvCxnSpPr>
          <p:nvPr/>
        </p:nvCxnSpPr>
        <p:spPr>
          <a:xfrm>
            <a:off x="530395" y="1731523"/>
            <a:ext cx="723639" cy="0"/>
          </a:xfrm>
          <a:prstGeom prst="line">
            <a:avLst/>
          </a:prstGeom>
          <a:ln w="19050">
            <a:solidFill>
              <a:srgbClr val="24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4A69E62-66A2-4A6D-B7A3-153FDF745327}"/>
              </a:ext>
            </a:extLst>
          </p:cNvPr>
          <p:cNvCxnSpPr>
            <a:cxnSpLocks/>
          </p:cNvCxnSpPr>
          <p:nvPr/>
        </p:nvCxnSpPr>
        <p:spPr>
          <a:xfrm>
            <a:off x="8311820" y="4145695"/>
            <a:ext cx="6650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0D691AB-AE67-4ECB-9C44-38C9C8B833CF}"/>
              </a:ext>
            </a:extLst>
          </p:cNvPr>
          <p:cNvCxnSpPr>
            <a:cxnSpLocks/>
          </p:cNvCxnSpPr>
          <p:nvPr/>
        </p:nvCxnSpPr>
        <p:spPr>
          <a:xfrm>
            <a:off x="8311820" y="3681052"/>
            <a:ext cx="0" cy="464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E6B030B6-112F-45DB-B215-C98E02A3F3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6" y="2594867"/>
            <a:ext cx="765158" cy="765158"/>
          </a:xfrm>
          <a:prstGeom prst="rect">
            <a:avLst/>
          </a:prstGeom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843935F-16E6-444D-BA81-C263FF857F2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843491" y="2977446"/>
            <a:ext cx="12626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32B3A02E-A0BE-4280-8B6A-B9267562630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228024" y="5181454"/>
            <a:ext cx="24240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06B7622-FA73-42A0-ABE2-ABFA4F157D83}"/>
              </a:ext>
            </a:extLst>
          </p:cNvPr>
          <p:cNvCxnSpPr>
            <a:cxnSpLocks/>
          </p:cNvCxnSpPr>
          <p:nvPr/>
        </p:nvCxnSpPr>
        <p:spPr>
          <a:xfrm flipV="1">
            <a:off x="3228025" y="3360027"/>
            <a:ext cx="0" cy="18214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354B05A-3DDC-4801-AEC8-B25C11F8D1CA}"/>
              </a:ext>
            </a:extLst>
          </p:cNvPr>
          <p:cNvCxnSpPr/>
          <p:nvPr/>
        </p:nvCxnSpPr>
        <p:spPr>
          <a:xfrm flipV="1">
            <a:off x="8976870" y="3681052"/>
            <a:ext cx="0" cy="464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>
            <a:extLst>
              <a:ext uri="{FF2B5EF4-FFF2-40B4-BE49-F238E27FC236}">
                <a16:creationId xmlns:a16="http://schemas.microsoft.com/office/drawing/2014/main" id="{062F0B88-BBB8-42DE-967B-3EA53E0AF7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7" r="28807"/>
          <a:stretch/>
        </p:blipFill>
        <p:spPr>
          <a:xfrm>
            <a:off x="8048640" y="4369894"/>
            <a:ext cx="1191410" cy="144399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F840AAB-9763-4720-8D42-98B367DA39DE}"/>
              </a:ext>
            </a:extLst>
          </p:cNvPr>
          <p:cNvSpPr txBox="1"/>
          <p:nvPr/>
        </p:nvSpPr>
        <p:spPr>
          <a:xfrm>
            <a:off x="7130300" y="2975990"/>
            <a:ext cx="966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Upload</a:t>
            </a:r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6B01B81-230E-43C2-A62F-776E9865AA88}"/>
              </a:ext>
            </a:extLst>
          </p:cNvPr>
          <p:cNvSpPr txBox="1"/>
          <p:nvPr/>
        </p:nvSpPr>
        <p:spPr>
          <a:xfrm>
            <a:off x="7843510" y="4145695"/>
            <a:ext cx="170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Data pre-processing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37FF97A-8B33-4662-93BD-A168D4F79F2A}"/>
              </a:ext>
            </a:extLst>
          </p:cNvPr>
          <p:cNvCxnSpPr/>
          <p:nvPr/>
        </p:nvCxnSpPr>
        <p:spPr>
          <a:xfrm flipH="1">
            <a:off x="6905897" y="3466172"/>
            <a:ext cx="1288869" cy="1236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2A64B63-47A8-4E52-9C97-0F3F363E0A17}"/>
              </a:ext>
            </a:extLst>
          </p:cNvPr>
          <p:cNvSpPr txBox="1"/>
          <p:nvPr/>
        </p:nvSpPr>
        <p:spPr>
          <a:xfrm>
            <a:off x="4036984" y="5236247"/>
            <a:ext cx="117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F84CC-6AE2-4A01-8586-02B2F5F1D553}"/>
              </a:ext>
            </a:extLst>
          </p:cNvPr>
          <p:cNvSpPr txBox="1"/>
          <p:nvPr/>
        </p:nvSpPr>
        <p:spPr>
          <a:xfrm rot="18963251">
            <a:off x="6825681" y="3774873"/>
            <a:ext cx="1142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Send frames</a:t>
            </a:r>
          </a:p>
        </p:txBody>
      </p:sp>
    </p:spTree>
    <p:extLst>
      <p:ext uri="{BB962C8B-B14F-4D97-AF65-F5344CB8AC3E}">
        <p14:creationId xmlns:p14="http://schemas.microsoft.com/office/powerpoint/2010/main" val="230584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19F684C-CCCC-41BF-AA53-5B821BA79DFB}"/>
              </a:ext>
            </a:extLst>
          </p:cNvPr>
          <p:cNvGrpSpPr/>
          <p:nvPr/>
        </p:nvGrpSpPr>
        <p:grpSpPr>
          <a:xfrm>
            <a:off x="0" y="0"/>
            <a:ext cx="12192000" cy="854250"/>
            <a:chOff x="-57412" y="606"/>
            <a:chExt cx="12192000" cy="8542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3986A2-3CA6-4C1D-A112-98EF8D07B6F3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DD55E6-8837-49C5-8BB9-18148824A72E}"/>
                </a:ext>
              </a:extLst>
            </p:cNvPr>
            <p:cNvSpPr/>
            <p:nvPr/>
          </p:nvSpPr>
          <p:spPr>
            <a:xfrm>
              <a:off x="895591" y="166943"/>
              <a:ext cx="117351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00">
                  <a:solidFill>
                    <a:schemeClr val="bg1"/>
                  </a:solidFill>
                </a:rPr>
                <a:t>개발 일정</a:t>
              </a:r>
              <a:endParaRPr lang="en-US" altLang="ko-KR" b="1" spc="-100" dirty="0">
                <a:solidFill>
                  <a:schemeClr val="bg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72AD219-60F2-4E45-9016-D0C6CC16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5D2946FE-8857-4216-A14F-D462EB62F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493284"/>
              </p:ext>
            </p:extLst>
          </p:nvPr>
        </p:nvGraphicFramePr>
        <p:xfrm>
          <a:off x="2020228" y="1312657"/>
          <a:ext cx="8151543" cy="514070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55159">
                  <a:extLst>
                    <a:ext uri="{9D8B030D-6E8A-4147-A177-3AD203B41FA5}">
                      <a16:colId xmlns:a16="http://schemas.microsoft.com/office/drawing/2014/main" val="2414862717"/>
                    </a:ext>
                  </a:extLst>
                </a:gridCol>
                <a:gridCol w="816064">
                  <a:extLst>
                    <a:ext uri="{9D8B030D-6E8A-4147-A177-3AD203B41FA5}">
                      <a16:colId xmlns:a16="http://schemas.microsoft.com/office/drawing/2014/main" val="2204484318"/>
                    </a:ext>
                  </a:extLst>
                </a:gridCol>
                <a:gridCol w="816064">
                  <a:extLst>
                    <a:ext uri="{9D8B030D-6E8A-4147-A177-3AD203B41FA5}">
                      <a16:colId xmlns:a16="http://schemas.microsoft.com/office/drawing/2014/main" val="3025807021"/>
                    </a:ext>
                  </a:extLst>
                </a:gridCol>
                <a:gridCol w="816064">
                  <a:extLst>
                    <a:ext uri="{9D8B030D-6E8A-4147-A177-3AD203B41FA5}">
                      <a16:colId xmlns:a16="http://schemas.microsoft.com/office/drawing/2014/main" val="1578882700"/>
                    </a:ext>
                  </a:extLst>
                </a:gridCol>
                <a:gridCol w="816064">
                  <a:extLst>
                    <a:ext uri="{9D8B030D-6E8A-4147-A177-3AD203B41FA5}">
                      <a16:colId xmlns:a16="http://schemas.microsoft.com/office/drawing/2014/main" val="3755707293"/>
                    </a:ext>
                  </a:extLst>
                </a:gridCol>
                <a:gridCol w="816064">
                  <a:extLst>
                    <a:ext uri="{9D8B030D-6E8A-4147-A177-3AD203B41FA5}">
                      <a16:colId xmlns:a16="http://schemas.microsoft.com/office/drawing/2014/main" val="3014339795"/>
                    </a:ext>
                  </a:extLst>
                </a:gridCol>
                <a:gridCol w="816064">
                  <a:extLst>
                    <a:ext uri="{9D8B030D-6E8A-4147-A177-3AD203B41FA5}">
                      <a16:colId xmlns:a16="http://schemas.microsoft.com/office/drawing/2014/main" val="3995856774"/>
                    </a:ext>
                  </a:extLst>
                </a:gridCol>
              </a:tblGrid>
              <a:tr h="4341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76905"/>
                  </a:ext>
                </a:extLst>
              </a:tr>
              <a:tr h="470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00" dirty="0"/>
                        <a:t>주제 회의 및 결정</a:t>
                      </a:r>
                      <a:endParaRPr lang="ko-KR" altLang="en-US" sz="1100" b="1" spc="-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817966"/>
                  </a:ext>
                </a:extLst>
              </a:tr>
              <a:tr h="470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00" dirty="0"/>
                        <a:t>주요 데이터셋 설정 </a:t>
                      </a:r>
                      <a:endParaRPr lang="en-US" altLang="ko-KR" sz="1100" b="1" spc="-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145277"/>
                  </a:ext>
                </a:extLst>
              </a:tr>
              <a:tr h="470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00" dirty="0"/>
                        <a:t>주요 기술 연구 </a:t>
                      </a:r>
                      <a:r>
                        <a:rPr lang="en-US" altLang="ko-KR" sz="1100" spc="-100" dirty="0"/>
                        <a:t>– </a:t>
                      </a:r>
                      <a:r>
                        <a:rPr lang="ko-KR" altLang="en-US" sz="1100" spc="-100" dirty="0"/>
                        <a:t>딥러닝 모델 연구</a:t>
                      </a:r>
                      <a:endParaRPr lang="en-US" altLang="ko-KR" sz="1100" b="1" spc="-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839559"/>
                  </a:ext>
                </a:extLst>
              </a:tr>
              <a:tr h="470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00" dirty="0"/>
                        <a:t>관련 시스템 분석 </a:t>
                      </a:r>
                      <a:r>
                        <a:rPr lang="en-US" altLang="ko-KR" sz="1100" spc="-100" dirty="0"/>
                        <a:t>– AWS </a:t>
                      </a:r>
                      <a:r>
                        <a:rPr lang="ko-KR" altLang="en-US" sz="1100" spc="-100" dirty="0"/>
                        <a:t>서비스 분석</a:t>
                      </a:r>
                      <a:endParaRPr lang="en-US" altLang="ko-KR" sz="1100" b="1" spc="-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190260"/>
                  </a:ext>
                </a:extLst>
              </a:tr>
              <a:tr h="470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00" dirty="0"/>
                        <a:t>데이터셋 구축</a:t>
                      </a:r>
                      <a:endParaRPr lang="ko-KR" altLang="en-US" sz="1100" b="1" spc="-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029103"/>
                  </a:ext>
                </a:extLst>
              </a:tr>
              <a:tr h="470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00" dirty="0"/>
                        <a:t>시스템 설계</a:t>
                      </a:r>
                      <a:endParaRPr lang="ko-KR" altLang="en-US" sz="1100" b="1" spc="-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467785"/>
                  </a:ext>
                </a:extLst>
              </a:tr>
              <a:tr h="470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00" baseline="0" dirty="0"/>
                        <a:t>영상 필터링 서비스 구현</a:t>
                      </a:r>
                      <a:endParaRPr lang="ko-KR" altLang="en-US" sz="1100" b="1" spc="-1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93935"/>
                  </a:ext>
                </a:extLst>
              </a:tr>
              <a:tr h="470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00" dirty="0"/>
                        <a:t>음성 필터링 서비스 구현</a:t>
                      </a:r>
                      <a:endParaRPr lang="ko-KR" altLang="en-US" sz="1100" b="1" spc="-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595188"/>
                  </a:ext>
                </a:extLst>
              </a:tr>
              <a:tr h="470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00" dirty="0"/>
                        <a:t>웹페이지 구현</a:t>
                      </a:r>
                      <a:endParaRPr lang="ko-KR" altLang="en-US" sz="1100" b="1" spc="-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252203"/>
                  </a:ext>
                </a:extLst>
              </a:tr>
              <a:tr h="470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pc="-100" dirty="0"/>
                        <a:t>시스템 테스트 및 </a:t>
                      </a:r>
                      <a:r>
                        <a:rPr lang="ko-KR" altLang="en-US" sz="1100" spc="-100" baseline="0" dirty="0"/>
                        <a:t>보완</a:t>
                      </a:r>
                      <a:endParaRPr lang="ko-KR" altLang="en-US" sz="1100" b="1" spc="-1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29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59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6CC0274-8214-4097-A344-4BB8396243CC}"/>
              </a:ext>
            </a:extLst>
          </p:cNvPr>
          <p:cNvSpPr txBox="1"/>
          <p:nvPr/>
        </p:nvSpPr>
        <p:spPr>
          <a:xfrm>
            <a:off x="4383172" y="4835234"/>
            <a:ext cx="36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solidFill>
                  <a:srgbClr val="24292E"/>
                </a:solidFill>
              </a:rPr>
              <a:t>Thank you.</a:t>
            </a:r>
            <a:endParaRPr lang="ko-KR" altLang="en-US" sz="4800" b="1">
              <a:solidFill>
                <a:srgbClr val="24292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9F9B34-6D9E-471E-AE47-C4F56F4B446B}"/>
              </a:ext>
            </a:extLst>
          </p:cNvPr>
          <p:cNvGrpSpPr/>
          <p:nvPr/>
        </p:nvGrpSpPr>
        <p:grpSpPr>
          <a:xfrm rot="5400000">
            <a:off x="4696971" y="1007563"/>
            <a:ext cx="2798045" cy="3905121"/>
            <a:chOff x="5024303" y="942780"/>
            <a:chExt cx="2143393" cy="3062907"/>
          </a:xfrm>
        </p:grpSpPr>
        <p:pic>
          <p:nvPicPr>
            <p:cNvPr id="12" name="그림 11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11A7733C-27F8-485E-8ED9-F493219B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64546" y="1402537"/>
              <a:ext cx="3062907" cy="2143393"/>
            </a:xfrm>
            <a:prstGeom prst="rect">
              <a:avLst/>
            </a:prstGeom>
          </p:spPr>
        </p:pic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573EABEF-1A69-4885-9705-6071660DC83C}"/>
                </a:ext>
              </a:extLst>
            </p:cNvPr>
            <p:cNvSpPr/>
            <p:nvPr/>
          </p:nvSpPr>
          <p:spPr>
            <a:xfrm>
              <a:off x="5614474" y="1961831"/>
              <a:ext cx="963038" cy="857054"/>
            </a:xfrm>
            <a:prstGeom prst="triangle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5F93EA-DF83-4211-9C03-3009CA7A2554}"/>
              </a:ext>
            </a:extLst>
          </p:cNvPr>
          <p:cNvSpPr/>
          <p:nvPr/>
        </p:nvSpPr>
        <p:spPr>
          <a:xfrm>
            <a:off x="0" y="2419"/>
            <a:ext cx="12192000" cy="863339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E6E2D5-A982-48A9-AAB7-61A22B60F9E1}"/>
              </a:ext>
            </a:extLst>
          </p:cNvPr>
          <p:cNvSpPr txBox="1"/>
          <p:nvPr/>
        </p:nvSpPr>
        <p:spPr>
          <a:xfrm>
            <a:off x="1465562" y="6448564"/>
            <a:ext cx="9474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00">
                <a:latin typeface="나눔고딕" panose="020D0604000000000000" pitchFamily="50" charset="-127"/>
                <a:ea typeface="나눔고딕" panose="020D0604000000000000" pitchFamily="50" charset="-127"/>
              </a:rPr>
              <a:t>들어주셔서  감사합니다</a:t>
            </a:r>
            <a:r>
              <a:rPr lang="en-US" altLang="ko-KR" sz="1200" spc="-1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-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7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11589" y="2876817"/>
            <a:ext cx="3930354" cy="1298817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spc="200">
                <a:latin typeface="+mj-lt"/>
                <a:ea typeface="나눔고딕" panose="020D0604000000000000" pitchFamily="50" charset="-127"/>
              </a:rPr>
              <a:t>INDEX</a:t>
            </a:r>
            <a:endParaRPr lang="en-US" altLang="ko-KR" sz="6000" b="1" spc="200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70904" y="1952499"/>
            <a:ext cx="2632049" cy="500137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00"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2000" b="1" spc="-100">
                <a:latin typeface="나눔고딕" panose="020D0604000000000000" pitchFamily="50" charset="-127"/>
                <a:ea typeface="나눔고딕" panose="020D0604000000000000" pitchFamily="50" charset="-127"/>
              </a:rPr>
              <a:t>개요 </a:t>
            </a:r>
            <a:r>
              <a:rPr lang="ko-KR" altLang="en-US" sz="20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개발 동기</a:t>
            </a:r>
            <a:endParaRPr lang="ko-KR" altLang="en-US" sz="1400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70905" y="3013714"/>
            <a:ext cx="1715640" cy="500137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00"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en-US" altLang="ko-KR" sz="20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목표</a:t>
            </a:r>
            <a:endParaRPr lang="ko-KR" altLang="en-US" sz="1400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F256D-2BAF-413E-9728-EAE2DF44D280}"/>
              </a:ext>
            </a:extLst>
          </p:cNvPr>
          <p:cNvSpPr/>
          <p:nvPr/>
        </p:nvSpPr>
        <p:spPr>
          <a:xfrm>
            <a:off x="4970904" y="5042590"/>
            <a:ext cx="1715640" cy="500137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0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ko-KR" altLang="en-US" sz="2000" b="1" spc="-100">
                <a:latin typeface="나눔고딕" panose="020D0604000000000000" pitchFamily="50" charset="-127"/>
                <a:ea typeface="나눔고딕" panose="020D0604000000000000" pitchFamily="50" charset="-127"/>
              </a:rPr>
              <a:t>개발 일정</a:t>
            </a:r>
            <a:endParaRPr lang="ko-KR" altLang="en-US" sz="1400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809AD2-D503-4859-A36F-25CA87D55D8F}"/>
              </a:ext>
            </a:extLst>
          </p:cNvPr>
          <p:cNvSpPr/>
          <p:nvPr/>
        </p:nvSpPr>
        <p:spPr>
          <a:xfrm>
            <a:off x="4970905" y="4028152"/>
            <a:ext cx="1715640" cy="500137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0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sz="20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b="1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내용</a:t>
            </a:r>
            <a:endParaRPr lang="ko-KR" altLang="en-US" sz="1400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524660-EC07-475E-BDFD-1BE3D9761299}"/>
              </a:ext>
            </a:extLst>
          </p:cNvPr>
          <p:cNvCxnSpPr>
            <a:cxnSpLocks/>
          </p:cNvCxnSpPr>
          <p:nvPr/>
        </p:nvCxnSpPr>
        <p:spPr>
          <a:xfrm>
            <a:off x="1439385" y="3765338"/>
            <a:ext cx="3949738" cy="0"/>
          </a:xfrm>
          <a:prstGeom prst="line">
            <a:avLst/>
          </a:prstGeom>
          <a:ln w="3175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FE79707-534F-48B9-B229-BC3847027A11}"/>
              </a:ext>
            </a:extLst>
          </p:cNvPr>
          <p:cNvGrpSpPr/>
          <p:nvPr/>
        </p:nvGrpSpPr>
        <p:grpSpPr>
          <a:xfrm>
            <a:off x="0" y="2420"/>
            <a:ext cx="12192000" cy="854250"/>
            <a:chOff x="-57412" y="606"/>
            <a:chExt cx="12192000" cy="85425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50437FF-8EBA-4C93-8DC5-8F97CB23F51C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F5B60F1-6D18-489C-9917-19CCA53A364F}"/>
                </a:ext>
              </a:extLst>
            </p:cNvPr>
            <p:cNvSpPr/>
            <p:nvPr/>
          </p:nvSpPr>
          <p:spPr>
            <a:xfrm>
              <a:off x="991911" y="115813"/>
              <a:ext cx="6098983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rPr>
                <a:t>YOUTUBE Hi ! </a:t>
              </a:r>
              <a:endParaRPr lang="en-US" altLang="ko-KR" sz="24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0846B65-56D9-486B-A2CD-C1C2DB369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4128164B-F49A-48A5-A286-3295C052A184}"/>
              </a:ext>
            </a:extLst>
          </p:cNvPr>
          <p:cNvGrpSpPr/>
          <p:nvPr/>
        </p:nvGrpSpPr>
        <p:grpSpPr>
          <a:xfrm>
            <a:off x="0" y="2420"/>
            <a:ext cx="12192000" cy="854250"/>
            <a:chOff x="-57412" y="606"/>
            <a:chExt cx="12192000" cy="85425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569C29D-19E0-485B-8726-C7EB4B483AAE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2D86D7A-3358-4F0F-AE76-DC86AA1FF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81B3A6-67BA-4A4A-807D-3953ED67ECD5}"/>
              </a:ext>
            </a:extLst>
          </p:cNvPr>
          <p:cNvSpPr/>
          <p:nvPr/>
        </p:nvSpPr>
        <p:spPr>
          <a:xfrm>
            <a:off x="953002" y="168757"/>
            <a:ext cx="609898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00" dirty="0">
                <a:solidFill>
                  <a:schemeClr val="bg1"/>
                </a:solidFill>
              </a:rPr>
              <a:t> 개요 및 개발 동기</a:t>
            </a:r>
            <a:endParaRPr lang="en-US" altLang="ko-KR" b="1" spc="-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2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램프, 거울, 옅은이(가) 표시된 사진&#10;&#10;자동 생성된 설명">
            <a:extLst>
              <a:ext uri="{FF2B5EF4-FFF2-40B4-BE49-F238E27FC236}">
                <a16:creationId xmlns:a16="http://schemas.microsoft.com/office/drawing/2014/main" id="{26349196-C107-4796-A34A-898F3DDA60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4" y="909419"/>
            <a:ext cx="10974332" cy="6289274"/>
          </a:xfrm>
          <a:prstGeom prst="rect">
            <a:avLst/>
          </a:prstGeom>
        </p:spPr>
      </p:pic>
      <p:pic>
        <p:nvPicPr>
          <p:cNvPr id="1042" name="Picture 18" descr="스마트폰하는 이미지 검색결과">
            <a:extLst>
              <a:ext uri="{FF2B5EF4-FFF2-40B4-BE49-F238E27FC236}">
                <a16:creationId xmlns:a16="http://schemas.microsoft.com/office/drawing/2014/main" id="{9684AEBB-4F2D-4DA1-892D-3646FEB5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750" l="10000" r="90000">
                        <a14:foregroundMark x1="27083" y1="44625" x2="26417" y2="57125"/>
                        <a14:foregroundMark x1="25667" y1="53625" x2="23833" y2="61250"/>
                        <a14:foregroundMark x1="23833" y1="61250" x2="23667" y2="68625"/>
                        <a14:foregroundMark x1="23667" y1="68625" x2="23750" y2="68625"/>
                        <a14:foregroundMark x1="25417" y1="47875" x2="23500" y2="52750"/>
                        <a14:foregroundMark x1="25833" y1="44000" x2="22083" y2="57375"/>
                        <a14:foregroundMark x1="22083" y1="57375" x2="21917" y2="59875"/>
                        <a14:foregroundMark x1="24417" y1="46500" x2="21833" y2="58625"/>
                        <a14:foregroundMark x1="22333" y1="59625" x2="21667" y2="73250"/>
                        <a14:foregroundMark x1="22917" y1="65125" x2="25333" y2="79875"/>
                        <a14:foregroundMark x1="25333" y1="79875" x2="25333" y2="79875"/>
                        <a14:foregroundMark x1="22583" y1="75000" x2="24917" y2="80250"/>
                        <a14:foregroundMark x1="21833" y1="74750" x2="24167" y2="82125"/>
                        <a14:foregroundMark x1="25000" y1="45125" x2="24417" y2="46750"/>
                        <a14:foregroundMark x1="21833" y1="58875" x2="21500" y2="62250"/>
                        <a14:foregroundMark x1="21917" y1="67875" x2="21750" y2="73750"/>
                        <a14:foregroundMark x1="21417" y1="70625" x2="21500" y2="72625"/>
                        <a14:foregroundMark x1="77167" y1="70250" x2="72417" y2="79875"/>
                        <a14:foregroundMark x1="71750" y1="43250" x2="79333" y2="62250"/>
                        <a14:foregroundMark x1="53750" y1="88750" x2="43250" y2="94250"/>
                        <a14:foregroundMark x1="26917" y1="96000" x2="36000" y2="96625"/>
                        <a14:foregroundMark x1="65083" y1="84875" x2="60000" y2="91000"/>
                        <a14:foregroundMark x1="76000" y1="46625" x2="77583" y2="49875"/>
                        <a14:foregroundMark x1="77667" y1="49500" x2="81250" y2="62000"/>
                        <a14:foregroundMark x1="80833" y1="57375" x2="81667" y2="59375"/>
                        <a14:foregroundMark x1="48250" y1="43500" x2="47500" y2="45375"/>
                        <a14:foregroundMark x1="50250" y1="41500" x2="49083" y2="42750"/>
                        <a14:foregroundMark x1="62583" y1="44500" x2="65333" y2="47625"/>
                        <a14:foregroundMark x1="67417" y1="57750" x2="67917" y2="60375"/>
                        <a14:foregroundMark x1="68500" y1="57250" x2="68500" y2="58000"/>
                        <a14:foregroundMark x1="82583" y1="81625" x2="80500" y2="95125"/>
                        <a14:foregroundMark x1="77917" y1="91875" x2="66750" y2="97375"/>
                        <a14:foregroundMark x1="66750" y1="97375" x2="61333" y2="97750"/>
                        <a14:foregroundMark x1="61333" y1="97750" x2="61333" y2="97750"/>
                        <a14:foregroundMark x1="58167" y1="95875" x2="45750" y2="94625"/>
                        <a14:foregroundMark x1="45750" y1="94625" x2="45750" y2="94625"/>
                        <a14:foregroundMark x1="59583" y1="96000" x2="45417" y2="95000"/>
                        <a14:foregroundMark x1="43167" y1="94875" x2="32417" y2="95375"/>
                        <a14:foregroundMark x1="28083" y1="96875" x2="37500" y2="96875"/>
                        <a14:foregroundMark x1="37500" y1="96875" x2="41083" y2="96625"/>
                        <a14:backgroundMark x1="69667" y1="60000" x2="69417" y2="65375"/>
                        <a14:backgroundMark x1="65667" y1="44000" x2="67083" y2="46625"/>
                        <a14:backgroundMark x1="68667" y1="53125" x2="69250" y2="54875"/>
                        <a14:backgroundMark x1="67750" y1="47500" x2="68583" y2="52750"/>
                        <a14:backgroundMark x1="69750" y1="63250" x2="68500" y2="70125"/>
                        <a14:backgroundMark x1="68500" y1="70125" x2="68333" y2="70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867" y="4989304"/>
            <a:ext cx="2803043" cy="18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6FF774-F06D-4DF8-9C4A-10C9558217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r="1388"/>
          <a:stretch/>
        </p:blipFill>
        <p:spPr>
          <a:xfrm rot="485219">
            <a:off x="5143084" y="2100692"/>
            <a:ext cx="1818816" cy="9391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3B2186-7FD3-434B-B712-74E7E0BE13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43465">
            <a:off x="1317002" y="3102317"/>
            <a:ext cx="1818816" cy="9391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12C2A1-9B26-413D-92E2-3ABCCA8755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rcRect b="1162"/>
          <a:stretch/>
        </p:blipFill>
        <p:spPr>
          <a:xfrm rot="21426948">
            <a:off x="3992213" y="3786342"/>
            <a:ext cx="1818816" cy="9391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C42EA6-EEE0-43CB-AA1B-C1F2404953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3665">
            <a:off x="2856312" y="2246100"/>
            <a:ext cx="1818816" cy="9391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27230A-9B2E-41D4-8BD8-DD891F58AF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34546">
            <a:off x="6414804" y="3391444"/>
            <a:ext cx="1818816" cy="9391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4128164B-F49A-48A5-A286-3295C052A184}"/>
              </a:ext>
            </a:extLst>
          </p:cNvPr>
          <p:cNvGrpSpPr/>
          <p:nvPr/>
        </p:nvGrpSpPr>
        <p:grpSpPr>
          <a:xfrm>
            <a:off x="0" y="2420"/>
            <a:ext cx="12192000" cy="854250"/>
            <a:chOff x="-57412" y="606"/>
            <a:chExt cx="12192000" cy="85425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569C29D-19E0-485B-8726-C7EB4B483AAE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2D86D7A-3358-4F0F-AE76-DC86AA1FF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28770FB-352D-4D53-A420-CCD9235C27EE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1790" y="3244243"/>
            <a:ext cx="1552575" cy="1276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B51D5A-5894-4562-844D-99FB0C88FFFD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97137" y="4054056"/>
            <a:ext cx="1013882" cy="8334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14B7F5-C0C9-4D37-9E49-2488C21D58B7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04078" y="4770673"/>
            <a:ext cx="531892" cy="43726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81B3A6-67BA-4A4A-807D-3953ED67ECD5}"/>
              </a:ext>
            </a:extLst>
          </p:cNvPr>
          <p:cNvSpPr/>
          <p:nvPr/>
        </p:nvSpPr>
        <p:spPr>
          <a:xfrm>
            <a:off x="953002" y="168757"/>
            <a:ext cx="609898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00" dirty="0">
                <a:solidFill>
                  <a:schemeClr val="bg1"/>
                </a:solidFill>
              </a:rPr>
              <a:t> 개요 및 개발 동기</a:t>
            </a:r>
            <a:endParaRPr lang="en-US" altLang="ko-KR" b="1" spc="-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906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B9A263-BF24-4DFE-939C-840B69425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88" y="3099312"/>
            <a:ext cx="5040215" cy="3745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707928-39B7-4E5F-A112-DC97105FC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82" y="856670"/>
            <a:ext cx="6098984" cy="2087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188970-73EF-49FD-BB1C-905D5CCCF8F0}"/>
              </a:ext>
            </a:extLst>
          </p:cNvPr>
          <p:cNvCxnSpPr>
            <a:cxnSpLocks/>
          </p:cNvCxnSpPr>
          <p:nvPr/>
        </p:nvCxnSpPr>
        <p:spPr>
          <a:xfrm>
            <a:off x="2341753" y="1514196"/>
            <a:ext cx="7582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D961E5-C2FF-4192-A971-4FBCAB381AC7}"/>
              </a:ext>
            </a:extLst>
          </p:cNvPr>
          <p:cNvGrpSpPr/>
          <p:nvPr/>
        </p:nvGrpSpPr>
        <p:grpSpPr>
          <a:xfrm>
            <a:off x="0" y="2420"/>
            <a:ext cx="12192000" cy="854250"/>
            <a:chOff x="-57412" y="606"/>
            <a:chExt cx="12192000" cy="8542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4359BAB-B721-4C8C-8026-D05D26970CE9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B3ECCA6-E381-4B1A-A3BC-9098EF2A2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523667-D096-4BFA-8E19-C5C5EE941A0B}"/>
              </a:ext>
            </a:extLst>
          </p:cNvPr>
          <p:cNvSpPr/>
          <p:nvPr/>
        </p:nvSpPr>
        <p:spPr>
          <a:xfrm>
            <a:off x="953002" y="168757"/>
            <a:ext cx="609898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00" dirty="0">
                <a:solidFill>
                  <a:schemeClr val="bg1"/>
                </a:solidFill>
              </a:rPr>
              <a:t> 개요 및 개발 동기</a:t>
            </a:r>
            <a:endParaRPr lang="en-US" altLang="ko-KR" b="1" spc="-1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C0BBAD0-1463-4783-AB75-EE5C84E86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0833" y="3904349"/>
            <a:ext cx="4753242" cy="2678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19C5EB-F9B5-4C65-92D5-9C0BB7B5FF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0832" y="963811"/>
            <a:ext cx="4753242" cy="2833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5ECCC5-CD13-4D0C-8C56-7B55FF2454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44813">
            <a:off x="2946247" y="1477299"/>
            <a:ext cx="6083785" cy="4506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04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AC5CEA-6AF7-4DBC-BD2B-BD0F93E23577}"/>
              </a:ext>
            </a:extLst>
          </p:cNvPr>
          <p:cNvGrpSpPr/>
          <p:nvPr/>
        </p:nvGrpSpPr>
        <p:grpSpPr>
          <a:xfrm>
            <a:off x="9048941" y="1716213"/>
            <a:ext cx="2119238" cy="2014587"/>
            <a:chOff x="2313172" y="2201637"/>
            <a:chExt cx="2589905" cy="2611957"/>
          </a:xfrm>
        </p:grpSpPr>
        <p:sp>
          <p:nvSpPr>
            <p:cNvPr id="21" name="원호 20"/>
            <p:cNvSpPr/>
            <p:nvPr/>
          </p:nvSpPr>
          <p:spPr>
            <a:xfrm>
              <a:off x="2449942" y="2337343"/>
              <a:ext cx="2453135" cy="2476251"/>
            </a:xfrm>
            <a:prstGeom prst="arc">
              <a:avLst>
                <a:gd name="adj1" fmla="val 16096352"/>
                <a:gd name="adj2" fmla="val 8630347"/>
              </a:avLst>
            </a:prstGeom>
            <a:solidFill>
              <a:srgbClr val="F2F2F2"/>
            </a:solidFill>
            <a:ln w="190500">
              <a:solidFill>
                <a:srgbClr val="24292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160" dirty="0">
                <a:solidFill>
                  <a:srgbClr val="586069"/>
                </a:solidFill>
                <a:latin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13172" y="2201637"/>
              <a:ext cx="1247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586069"/>
                  </a:solidFill>
                  <a:latin typeface="+mn-ea"/>
                </a:rPr>
                <a:t>68</a:t>
              </a:r>
              <a:r>
                <a:rPr lang="en-US" altLang="ko-KR" sz="2000" b="1" dirty="0">
                  <a:solidFill>
                    <a:srgbClr val="586069"/>
                  </a:solidFill>
                  <a:latin typeface="+mn-ea"/>
                </a:rPr>
                <a:t>%</a:t>
              </a:r>
              <a:endParaRPr lang="en-US" altLang="ko-KR" sz="1100" b="1" dirty="0">
                <a:solidFill>
                  <a:srgbClr val="586069"/>
                </a:solidFill>
                <a:latin typeface="+mn-ea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763248" y="3318608"/>
              <a:ext cx="1787610" cy="1063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586069"/>
                  </a:solidFill>
                  <a:latin typeface="+mn-ea"/>
                </a:rPr>
                <a:t>거의 </a:t>
              </a:r>
              <a:r>
                <a:rPr lang="ko-KR" altLang="en-US" sz="1400" b="1">
                  <a:solidFill>
                    <a:srgbClr val="586069"/>
                  </a:solidFill>
                  <a:latin typeface="+mn-ea"/>
                </a:rPr>
                <a:t>매일 </a:t>
              </a:r>
              <a:endParaRPr lang="en-US" altLang="ko-KR" sz="1400" b="1">
                <a:solidFill>
                  <a:srgbClr val="586069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solidFill>
                    <a:srgbClr val="586069"/>
                  </a:solidFill>
                  <a:latin typeface="+mn-ea"/>
                </a:rPr>
                <a:t>이용</a:t>
              </a:r>
              <a:endParaRPr lang="en-US" altLang="ko-KR" sz="1400" b="1" dirty="0">
                <a:solidFill>
                  <a:srgbClr val="586069"/>
                </a:solidFill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7756E4-E0DB-4F62-82A2-3E9751C60CBA}"/>
              </a:ext>
            </a:extLst>
          </p:cNvPr>
          <p:cNvGrpSpPr/>
          <p:nvPr/>
        </p:nvGrpSpPr>
        <p:grpSpPr>
          <a:xfrm>
            <a:off x="9030592" y="4315770"/>
            <a:ext cx="2185720" cy="2169816"/>
            <a:chOff x="7217829" y="2180601"/>
            <a:chExt cx="2530089" cy="2653357"/>
          </a:xfrm>
        </p:grpSpPr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04B80998-A1E4-4C34-BB35-254D438E39F3}"/>
                </a:ext>
              </a:extLst>
            </p:cNvPr>
            <p:cNvSpPr/>
            <p:nvPr/>
          </p:nvSpPr>
          <p:spPr>
            <a:xfrm>
              <a:off x="7294784" y="2357706"/>
              <a:ext cx="2453134" cy="2476252"/>
            </a:xfrm>
            <a:prstGeom prst="arc">
              <a:avLst>
                <a:gd name="adj1" fmla="val 16096352"/>
                <a:gd name="adj2" fmla="val 3208652"/>
              </a:avLst>
            </a:prstGeom>
            <a:ln w="190500">
              <a:solidFill>
                <a:srgbClr val="24292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160" dirty="0">
                <a:solidFill>
                  <a:srgbClr val="586069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CF07780-FEC2-4559-891E-C879978ACA55}"/>
                </a:ext>
              </a:extLst>
            </p:cNvPr>
            <p:cNvSpPr/>
            <p:nvPr/>
          </p:nvSpPr>
          <p:spPr>
            <a:xfrm>
              <a:off x="7679805" y="3085724"/>
              <a:ext cx="1683092" cy="1020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586069"/>
                  </a:solidFill>
                  <a:latin typeface="+mn-ea"/>
                </a:rPr>
                <a:t>성인인증을 </a:t>
              </a:r>
              <a:endParaRPr lang="en-US" altLang="ko-KR" sz="1400" b="1" dirty="0">
                <a:solidFill>
                  <a:srgbClr val="586069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solidFill>
                    <a:srgbClr val="586069"/>
                  </a:solidFill>
                  <a:latin typeface="+mn-ea"/>
                </a:rPr>
                <a:t>하지 않고도 </a:t>
              </a:r>
              <a:endParaRPr lang="en-US" altLang="ko-KR" sz="1400" b="1">
                <a:solidFill>
                  <a:srgbClr val="586069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solidFill>
                    <a:srgbClr val="586069"/>
                  </a:solidFill>
                  <a:latin typeface="+mn-ea"/>
                </a:rPr>
                <a:t>성인자료 접근</a:t>
              </a:r>
              <a:r>
                <a:rPr lang="en-US" altLang="ko-KR" sz="1400" b="1">
                  <a:solidFill>
                    <a:srgbClr val="586069"/>
                  </a:solidFill>
                  <a:latin typeface="+mn-ea"/>
                </a:rPr>
                <a:t>.</a:t>
              </a:r>
              <a:endParaRPr lang="en-US" altLang="ko-KR" sz="1400" b="1" dirty="0">
                <a:solidFill>
                  <a:srgbClr val="586069"/>
                </a:solidFill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AC31C0-B1E0-48BA-AFDD-7902E08579AD}"/>
                </a:ext>
              </a:extLst>
            </p:cNvPr>
            <p:cNvSpPr txBox="1"/>
            <p:nvPr/>
          </p:nvSpPr>
          <p:spPr>
            <a:xfrm>
              <a:off x="7217829" y="2180601"/>
              <a:ext cx="1247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586069"/>
                  </a:solidFill>
                  <a:latin typeface="+mn-ea"/>
                </a:rPr>
                <a:t>41</a:t>
              </a:r>
              <a:r>
                <a:rPr lang="en-US" altLang="ko-KR" sz="2000" b="1" dirty="0">
                  <a:solidFill>
                    <a:srgbClr val="586069"/>
                  </a:solidFill>
                  <a:latin typeface="+mn-ea"/>
                </a:rPr>
                <a:t>%</a:t>
              </a:r>
              <a:endParaRPr lang="en-US" altLang="ko-KR" sz="1100" b="1" dirty="0">
                <a:solidFill>
                  <a:srgbClr val="586069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87142C-C7AA-4723-BFE9-538C2E3E79DB}"/>
              </a:ext>
            </a:extLst>
          </p:cNvPr>
          <p:cNvGrpSpPr/>
          <p:nvPr/>
        </p:nvGrpSpPr>
        <p:grpSpPr>
          <a:xfrm>
            <a:off x="0" y="2420"/>
            <a:ext cx="12192000" cy="854250"/>
            <a:chOff x="-57412" y="606"/>
            <a:chExt cx="12192000" cy="85425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E2F7E3-8B04-4661-8AD6-0656DC14DAB6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91FE059-FBCF-402D-A27F-164901AFA202}"/>
                </a:ext>
              </a:extLst>
            </p:cNvPr>
            <p:cNvSpPr/>
            <p:nvPr/>
          </p:nvSpPr>
          <p:spPr>
            <a:xfrm>
              <a:off x="895590" y="166943"/>
              <a:ext cx="6098983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00" dirty="0">
                  <a:solidFill>
                    <a:schemeClr val="bg1"/>
                  </a:solidFill>
                </a:rPr>
                <a:t> 개요 및 개발 동기</a:t>
              </a:r>
              <a:endParaRPr lang="en-US" altLang="ko-KR" b="1" spc="-100" dirty="0">
                <a:solidFill>
                  <a:schemeClr val="bg1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22AE57C-6332-4802-B80F-582A771E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AE8BEE-5A62-4403-ACC4-93CD3F9584EB}"/>
              </a:ext>
            </a:extLst>
          </p:cNvPr>
          <p:cNvSpPr/>
          <p:nvPr/>
        </p:nvSpPr>
        <p:spPr>
          <a:xfrm>
            <a:off x="530395" y="1269780"/>
            <a:ext cx="3217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00">
                <a:solidFill>
                  <a:srgbClr val="24292E"/>
                </a:solidFill>
              </a:rPr>
              <a:t>청소년의 동영상 플랫폼 사용 실태</a:t>
            </a:r>
            <a:endParaRPr lang="ko-KR" altLang="en-US" sz="1000" b="1" spc="-100">
              <a:solidFill>
                <a:srgbClr val="24292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72B02-C251-4FFF-8A19-7753BBD2C5C4}"/>
              </a:ext>
            </a:extLst>
          </p:cNvPr>
          <p:cNvSpPr txBox="1"/>
          <p:nvPr/>
        </p:nvSpPr>
        <p:spPr>
          <a:xfrm>
            <a:off x="8326877" y="6581001"/>
            <a:ext cx="3865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00">
                <a:solidFill>
                  <a:srgbClr val="24292E"/>
                </a:solidFill>
              </a:rPr>
              <a:t>( </a:t>
            </a:r>
            <a:r>
              <a:rPr lang="ko-KR" altLang="en-US" sz="1200" spc="-100">
                <a:solidFill>
                  <a:srgbClr val="24292E"/>
                </a:solidFill>
              </a:rPr>
              <a:t>여성가족부</a:t>
            </a:r>
            <a:r>
              <a:rPr lang="en-US" altLang="ko-KR" sz="1200" spc="-100">
                <a:solidFill>
                  <a:srgbClr val="24292E"/>
                </a:solidFill>
              </a:rPr>
              <a:t>, 『</a:t>
            </a:r>
            <a:r>
              <a:rPr lang="ko-KR" altLang="en-US" sz="1200" spc="-100">
                <a:solidFill>
                  <a:srgbClr val="24292E"/>
                </a:solidFill>
              </a:rPr>
              <a:t>청소년매체이용및유해환경실태조사</a:t>
            </a:r>
            <a:r>
              <a:rPr lang="en-US" altLang="ko-KR" sz="1200" spc="-100">
                <a:solidFill>
                  <a:srgbClr val="24292E"/>
                </a:solidFill>
              </a:rPr>
              <a:t>』, 2019 )</a:t>
            </a:r>
            <a:endParaRPr lang="ko-KR" altLang="en-US" sz="1200"/>
          </a:p>
        </p:txBody>
      </p:sp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6B10288A-2794-4458-97F4-64DCA3DBDF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5797566"/>
              </p:ext>
            </p:extLst>
          </p:nvPr>
        </p:nvGraphicFramePr>
        <p:xfrm>
          <a:off x="587807" y="1716213"/>
          <a:ext cx="7815566" cy="5003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C2F02A1-5407-448F-B975-6E07E828664D}"/>
              </a:ext>
            </a:extLst>
          </p:cNvPr>
          <p:cNvCxnSpPr>
            <a:cxnSpLocks/>
          </p:cNvCxnSpPr>
          <p:nvPr/>
        </p:nvCxnSpPr>
        <p:spPr>
          <a:xfrm>
            <a:off x="530395" y="1731523"/>
            <a:ext cx="3338220" cy="0"/>
          </a:xfrm>
          <a:prstGeom prst="line">
            <a:avLst/>
          </a:prstGeom>
          <a:ln w="19050">
            <a:solidFill>
              <a:srgbClr val="24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0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/>
          <p:cNvSpPr/>
          <p:nvPr/>
        </p:nvSpPr>
        <p:spPr>
          <a:xfrm>
            <a:off x="953002" y="5139001"/>
            <a:ext cx="4641610" cy="1295401"/>
          </a:xfrm>
          <a:prstGeom prst="roundRect">
            <a:avLst/>
          </a:prstGeom>
          <a:solidFill>
            <a:srgbClr val="24292E"/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altLang="ko-KR" sz="1400" b="1" spc="-100">
                <a:solidFill>
                  <a:schemeClr val="bg1"/>
                </a:solidFill>
              </a:rPr>
              <a:t> </a:t>
            </a:r>
            <a:r>
              <a:rPr lang="ko-KR" altLang="en-US" sz="1400" b="1" spc="-100">
                <a:solidFill>
                  <a:schemeClr val="bg1"/>
                </a:solidFill>
              </a:rPr>
              <a:t> 부적합한 영상에 대한 기존 자동검열장치</a:t>
            </a:r>
            <a:endParaRPr lang="en-US" altLang="ko-KR" sz="1400" b="1" spc="-100" dirty="0">
              <a:solidFill>
                <a:schemeClr val="bg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200" b="1" spc="-100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33"/>
          <p:cNvSpPr/>
          <p:nvPr/>
        </p:nvSpPr>
        <p:spPr>
          <a:xfrm>
            <a:off x="953002" y="2133599"/>
            <a:ext cx="4641610" cy="1295401"/>
          </a:xfrm>
          <a:prstGeom prst="roundRect">
            <a:avLst/>
          </a:prstGeom>
          <a:solidFill>
            <a:srgbClr val="24292E"/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altLang="ko-KR" sz="1400" b="1" spc="-100" dirty="0">
                <a:solidFill>
                  <a:schemeClr val="bg1"/>
                </a:solidFill>
              </a:rPr>
              <a:t> </a:t>
            </a:r>
            <a:r>
              <a:rPr lang="ko-KR" altLang="en-US" sz="1400" b="1" spc="-100" dirty="0">
                <a:solidFill>
                  <a:schemeClr val="bg1"/>
                </a:solidFill>
              </a:rPr>
              <a:t>운영자의 모니터링을 통한 수동 검열</a:t>
            </a:r>
            <a:endParaRPr lang="en-US" altLang="ko-KR" sz="200" b="1" spc="-100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/>
          <p:cNvSpPr/>
          <p:nvPr/>
        </p:nvSpPr>
        <p:spPr>
          <a:xfrm>
            <a:off x="953002" y="3636300"/>
            <a:ext cx="4641610" cy="1295401"/>
          </a:xfrm>
          <a:prstGeom prst="roundRect">
            <a:avLst/>
          </a:prstGeom>
          <a:solidFill>
            <a:srgbClr val="24292E"/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altLang="ko-KR" sz="1400" b="1" spc="-100" dirty="0">
                <a:solidFill>
                  <a:schemeClr val="bg1"/>
                </a:solidFill>
              </a:rPr>
              <a:t> </a:t>
            </a:r>
            <a:r>
              <a:rPr lang="ko-KR" altLang="en-US" sz="1400" b="1" spc="-100" dirty="0">
                <a:solidFill>
                  <a:schemeClr val="bg1"/>
                </a:solidFill>
              </a:rPr>
              <a:t>사용자의 신고를 통한 검열</a:t>
            </a:r>
            <a:endParaRPr lang="en-US" altLang="ko-KR" sz="200" b="1" spc="-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569131-4081-4FEE-AB1A-63953F1132B0}"/>
              </a:ext>
            </a:extLst>
          </p:cNvPr>
          <p:cNvGrpSpPr/>
          <p:nvPr/>
        </p:nvGrpSpPr>
        <p:grpSpPr>
          <a:xfrm>
            <a:off x="5594612" y="5154630"/>
            <a:ext cx="5655514" cy="1295401"/>
            <a:chOff x="5594612" y="2018324"/>
            <a:chExt cx="5655514" cy="1295401"/>
          </a:xfrm>
        </p:grpSpPr>
        <p:sp>
          <p:nvSpPr>
            <p:cNvPr id="31" name="사각형: 둥근 모서리 30"/>
            <p:cNvSpPr/>
            <p:nvPr/>
          </p:nvSpPr>
          <p:spPr>
            <a:xfrm>
              <a:off x="6608516" y="2018324"/>
              <a:ext cx="4641610" cy="1295401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0000" rtlCol="0" anchor="ctr"/>
            <a:lstStyle/>
            <a:p>
              <a:pPr marL="177800" lvl="1" algn="ctr">
                <a:lnSpc>
                  <a:spcPct val="150000"/>
                </a:lnSpc>
              </a:pPr>
              <a:r>
                <a:rPr lang="ko-KR" altLang="en-US" sz="1200" b="1" spc="-100">
                  <a:solidFill>
                    <a:srgbClr val="586069"/>
                  </a:solidFill>
                </a:rPr>
                <a:t>연령 제한이 아닌 영상 수익 제한 조치</a:t>
              </a:r>
              <a:r>
                <a:rPr lang="en-US" altLang="ko-KR" sz="1200" b="1" spc="-100">
                  <a:solidFill>
                    <a:srgbClr val="586069"/>
                  </a:solidFill>
                </a:rPr>
                <a:t>.</a:t>
              </a:r>
            </a:p>
            <a:p>
              <a:pPr marL="177800" lvl="1" algn="ctr">
                <a:lnSpc>
                  <a:spcPct val="150000"/>
                </a:lnSpc>
              </a:pPr>
              <a:r>
                <a:rPr lang="ko-KR" altLang="en-US" sz="1200" b="1" spc="-100">
                  <a:solidFill>
                    <a:srgbClr val="586069"/>
                  </a:solidFill>
                </a:rPr>
                <a:t>영상 업로드 후 검열 실시</a:t>
              </a:r>
              <a:r>
                <a:rPr lang="en-US" altLang="ko-KR" sz="1200" b="1" spc="-100">
                  <a:solidFill>
                    <a:srgbClr val="586069"/>
                  </a:solidFill>
                </a:rPr>
                <a:t>.</a:t>
              </a:r>
              <a:r>
                <a:rPr lang="ko-KR" altLang="en-US" sz="1200" b="1" spc="-100">
                  <a:solidFill>
                    <a:srgbClr val="586069"/>
                  </a:solidFill>
                </a:rPr>
                <a:t> </a:t>
              </a:r>
              <a:endParaRPr lang="en-US" altLang="ko-KR" sz="1200" b="1" spc="-100">
                <a:solidFill>
                  <a:srgbClr val="586069"/>
                </a:solidFill>
              </a:endParaRPr>
            </a:p>
            <a:p>
              <a:pPr marL="177800" lvl="1" algn="ctr">
                <a:lnSpc>
                  <a:spcPct val="150000"/>
                </a:lnSpc>
              </a:pPr>
              <a:r>
                <a:rPr lang="ko-KR" altLang="en-US" sz="1200" b="1" spc="-100">
                  <a:solidFill>
                    <a:srgbClr val="586069"/>
                  </a:solidFill>
                </a:rPr>
                <a:t>기준을 위배한 사항 확인 불가</a:t>
              </a:r>
              <a:r>
                <a:rPr lang="en-US" altLang="ko-KR" sz="1200" b="1" spc="-100">
                  <a:solidFill>
                    <a:srgbClr val="586069"/>
                  </a:solidFill>
                </a:rPr>
                <a:t>.</a:t>
              </a:r>
            </a:p>
            <a:p>
              <a:pPr marL="177800" lvl="1" algn="ctr">
                <a:lnSpc>
                  <a:spcPct val="150000"/>
                </a:lnSpc>
              </a:pPr>
              <a:endParaRPr lang="en-US" altLang="ko-KR" sz="100" b="1" spc="-100" dirty="0">
                <a:solidFill>
                  <a:srgbClr val="586069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3BD7D0B-8BAD-486D-8FC7-D8D0130D00F2}"/>
                </a:ext>
              </a:extLst>
            </p:cNvPr>
            <p:cNvCxnSpPr/>
            <p:nvPr/>
          </p:nvCxnSpPr>
          <p:spPr>
            <a:xfrm>
              <a:off x="5594612" y="2610203"/>
              <a:ext cx="10139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EEC826-B5CF-4B1D-9F0A-97C401793275}"/>
              </a:ext>
            </a:extLst>
          </p:cNvPr>
          <p:cNvGrpSpPr/>
          <p:nvPr/>
        </p:nvGrpSpPr>
        <p:grpSpPr>
          <a:xfrm>
            <a:off x="5594612" y="2149229"/>
            <a:ext cx="5655514" cy="1295401"/>
            <a:chOff x="5594612" y="3529205"/>
            <a:chExt cx="5655514" cy="1295401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6608516" y="3529205"/>
              <a:ext cx="4641610" cy="1295401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0000" rtlCol="0" anchor="ctr"/>
            <a:lstStyle/>
            <a:p>
              <a:pPr marL="177800" lvl="1" algn="ctr">
                <a:lnSpc>
                  <a:spcPct val="150000"/>
                </a:lnSpc>
              </a:pPr>
              <a:endParaRPr lang="en-US" altLang="ko-KR" sz="1400" b="1" spc="-100">
                <a:solidFill>
                  <a:srgbClr val="586069"/>
                </a:solidFill>
              </a:endParaRPr>
            </a:p>
            <a:p>
              <a:pPr marL="177800" lvl="1" algn="ctr">
                <a:lnSpc>
                  <a:spcPct val="150000"/>
                </a:lnSpc>
              </a:pPr>
              <a:r>
                <a:rPr lang="ko-KR" altLang="en-US" sz="1400" b="1" spc="-100">
                  <a:solidFill>
                    <a:srgbClr val="586069"/>
                  </a:solidFill>
                </a:rPr>
                <a:t>수동 검열의 한계</a:t>
              </a:r>
              <a:r>
                <a:rPr lang="en-US" altLang="ko-KR" sz="1400" b="1" spc="-100">
                  <a:solidFill>
                    <a:srgbClr val="586069"/>
                  </a:solidFill>
                </a:rPr>
                <a:t>.</a:t>
              </a:r>
              <a:r>
                <a:rPr lang="ko-KR" altLang="en-US" sz="1400" b="1" spc="-100">
                  <a:solidFill>
                    <a:srgbClr val="586069"/>
                  </a:solidFill>
                </a:rPr>
                <a:t> </a:t>
              </a:r>
              <a:endParaRPr lang="en-US" altLang="ko-KR" sz="1400" b="1" spc="-100" dirty="0">
                <a:solidFill>
                  <a:srgbClr val="586069"/>
                </a:solidFill>
              </a:endParaRPr>
            </a:p>
            <a:p>
              <a:pPr marL="177800" lvl="1" algn="ctr">
                <a:lnSpc>
                  <a:spcPct val="150000"/>
                </a:lnSpc>
              </a:pPr>
              <a:endParaRPr lang="en-US" altLang="ko-KR" sz="200" spc="-100" dirty="0">
                <a:solidFill>
                  <a:srgbClr val="586069"/>
                </a:solidFill>
              </a:endParaRPr>
            </a:p>
            <a:p>
              <a:pPr marL="177800" lvl="1" algn="ctr">
                <a:lnSpc>
                  <a:spcPct val="150000"/>
                </a:lnSpc>
              </a:pPr>
              <a:endParaRPr lang="ko-KR" altLang="en-US" sz="900" spc="-100" dirty="0">
                <a:solidFill>
                  <a:srgbClr val="586069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3A345BF-087B-46A4-B30A-344E55173485}"/>
                </a:ext>
              </a:extLst>
            </p:cNvPr>
            <p:cNvCxnSpPr/>
            <p:nvPr/>
          </p:nvCxnSpPr>
          <p:spPr>
            <a:xfrm>
              <a:off x="5594612" y="4161276"/>
              <a:ext cx="101390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B25A3D-BFB9-48E2-AE8D-B866976C2C2F}"/>
              </a:ext>
            </a:extLst>
          </p:cNvPr>
          <p:cNvGrpSpPr/>
          <p:nvPr/>
        </p:nvGrpSpPr>
        <p:grpSpPr>
          <a:xfrm>
            <a:off x="5594612" y="3636300"/>
            <a:ext cx="5655514" cy="1295401"/>
            <a:chOff x="5594612" y="5016276"/>
            <a:chExt cx="5655514" cy="1295401"/>
          </a:xfrm>
        </p:grpSpPr>
        <p:sp>
          <p:nvSpPr>
            <p:cNvPr id="33" name="사각형: 둥근 모서리 32"/>
            <p:cNvSpPr/>
            <p:nvPr/>
          </p:nvSpPr>
          <p:spPr>
            <a:xfrm>
              <a:off x="6608516" y="5016276"/>
              <a:ext cx="4641610" cy="1295401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0000" rtlCol="0" anchor="ctr"/>
            <a:lstStyle/>
            <a:p>
              <a:pPr marL="177800" lvl="1" algn="ctr">
                <a:lnSpc>
                  <a:spcPct val="150000"/>
                </a:lnSpc>
              </a:pPr>
              <a:r>
                <a:rPr lang="ko-KR" altLang="en-US" sz="1400" b="1" spc="-100" dirty="0">
                  <a:solidFill>
                    <a:srgbClr val="586069"/>
                  </a:solidFill>
                </a:rPr>
                <a:t>사용자의 신고를 받고 처리까지의 </a:t>
              </a:r>
              <a:r>
                <a:rPr lang="ko-KR" altLang="en-US" sz="1400" b="1" spc="-100">
                  <a:solidFill>
                    <a:srgbClr val="586069"/>
                  </a:solidFill>
                </a:rPr>
                <a:t>시간이 오래걸림</a:t>
              </a:r>
              <a:r>
                <a:rPr lang="en-US" altLang="ko-KR" sz="1400" b="1" spc="-100">
                  <a:solidFill>
                    <a:srgbClr val="586069"/>
                  </a:solidFill>
                </a:rPr>
                <a:t>.</a:t>
              </a:r>
              <a:endParaRPr lang="en-US" altLang="ko-KR" sz="200" spc="-100" dirty="0">
                <a:solidFill>
                  <a:srgbClr val="586069"/>
                </a:solidFill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6E61AB5-6075-4040-BE5C-BA2D6516DDA3}"/>
                </a:ext>
              </a:extLst>
            </p:cNvPr>
            <p:cNvCxnSpPr/>
            <p:nvPr/>
          </p:nvCxnSpPr>
          <p:spPr>
            <a:xfrm flipV="1">
              <a:off x="5594612" y="5648348"/>
              <a:ext cx="1013904" cy="15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31C845-6854-4EA8-8E87-4AAFB48DBAA4}"/>
              </a:ext>
            </a:extLst>
          </p:cNvPr>
          <p:cNvSpPr/>
          <p:nvPr/>
        </p:nvSpPr>
        <p:spPr>
          <a:xfrm>
            <a:off x="530395" y="1269780"/>
            <a:ext cx="32377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24292E"/>
                </a:solidFill>
              </a:rPr>
              <a:t>현재 </a:t>
            </a:r>
            <a:r>
              <a:rPr lang="en-US" altLang="ko-KR" sz="1600" b="1">
                <a:solidFill>
                  <a:srgbClr val="24292E"/>
                </a:solidFill>
              </a:rPr>
              <a:t>YOUTUBE </a:t>
            </a:r>
            <a:r>
              <a:rPr lang="ko-KR" altLang="en-US" sz="1600" b="1">
                <a:solidFill>
                  <a:srgbClr val="24292E"/>
                </a:solidFill>
              </a:rPr>
              <a:t>영상 검열 시스템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3ECA6C5-C5EC-4B3F-98CB-F086C277348F}"/>
              </a:ext>
            </a:extLst>
          </p:cNvPr>
          <p:cNvCxnSpPr>
            <a:cxnSpLocks/>
          </p:cNvCxnSpPr>
          <p:nvPr/>
        </p:nvCxnSpPr>
        <p:spPr>
          <a:xfrm>
            <a:off x="530395" y="1731523"/>
            <a:ext cx="3468849" cy="0"/>
          </a:xfrm>
          <a:prstGeom prst="line">
            <a:avLst/>
          </a:prstGeom>
          <a:ln w="19050">
            <a:solidFill>
              <a:srgbClr val="242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AA8A3E2-EED2-419A-B45C-8A14B4625E91}"/>
              </a:ext>
            </a:extLst>
          </p:cNvPr>
          <p:cNvGrpSpPr/>
          <p:nvPr/>
        </p:nvGrpSpPr>
        <p:grpSpPr>
          <a:xfrm>
            <a:off x="0" y="2420"/>
            <a:ext cx="12192000" cy="854250"/>
            <a:chOff x="-57412" y="606"/>
            <a:chExt cx="12192000" cy="85425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839BCAC-EF07-4B2F-8968-137558DA1BB0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8C214CA-6AFD-43CA-A759-66B7B2811CE8}"/>
                </a:ext>
              </a:extLst>
            </p:cNvPr>
            <p:cNvSpPr/>
            <p:nvPr/>
          </p:nvSpPr>
          <p:spPr>
            <a:xfrm>
              <a:off x="895590" y="166943"/>
              <a:ext cx="6098983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00" dirty="0">
                  <a:solidFill>
                    <a:schemeClr val="bg1"/>
                  </a:solidFill>
                </a:rPr>
                <a:t> 개요 및 개발 동기</a:t>
              </a:r>
              <a:endParaRPr lang="en-US" altLang="ko-KR" b="1" spc="-100" dirty="0">
                <a:solidFill>
                  <a:schemeClr val="bg1"/>
                </a:solidFill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1755B15-FC5B-4A33-8DA9-D82CB8E5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pic>
        <p:nvPicPr>
          <p:cNvPr id="1026" name="Picture 2" descr="유튜브 노란딱지 이미지 검색결과">
            <a:extLst>
              <a:ext uri="{FF2B5EF4-FFF2-40B4-BE49-F238E27FC236}">
                <a16:creationId xmlns:a16="http://schemas.microsoft.com/office/drawing/2014/main" id="{2DDDEFEE-F7D5-4921-9150-B4F62DBC6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81" y="5361687"/>
            <a:ext cx="881285" cy="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53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EAA8A3E2-EED2-419A-B45C-8A14B4625E91}"/>
              </a:ext>
            </a:extLst>
          </p:cNvPr>
          <p:cNvGrpSpPr/>
          <p:nvPr/>
        </p:nvGrpSpPr>
        <p:grpSpPr>
          <a:xfrm>
            <a:off x="0" y="2420"/>
            <a:ext cx="12192000" cy="854250"/>
            <a:chOff x="-57412" y="606"/>
            <a:chExt cx="12192000" cy="85425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839BCAC-EF07-4B2F-8968-137558DA1BB0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8C214CA-6AFD-43CA-A759-66B7B2811CE8}"/>
                </a:ext>
              </a:extLst>
            </p:cNvPr>
            <p:cNvSpPr/>
            <p:nvPr/>
          </p:nvSpPr>
          <p:spPr>
            <a:xfrm>
              <a:off x="895590" y="166943"/>
              <a:ext cx="6098983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00" dirty="0">
                  <a:solidFill>
                    <a:schemeClr val="bg1"/>
                  </a:solidFill>
                </a:rPr>
                <a:t> 개요 및 개발 동기</a:t>
              </a:r>
              <a:endParaRPr lang="en-US" altLang="ko-KR" b="1" spc="-100" dirty="0">
                <a:solidFill>
                  <a:schemeClr val="bg1"/>
                </a:solidFill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1755B15-FC5B-4A33-8DA9-D82CB8E5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  <p:pic>
        <p:nvPicPr>
          <p:cNvPr id="1026" name="Picture 2" descr="유튜브 노란딱지 이미지 검색결과">
            <a:extLst>
              <a:ext uri="{FF2B5EF4-FFF2-40B4-BE49-F238E27FC236}">
                <a16:creationId xmlns:a16="http://schemas.microsoft.com/office/drawing/2014/main" id="{2DDDEFEE-F7D5-4921-9150-B4F62DBC6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629" y="940030"/>
            <a:ext cx="1182645" cy="118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2DE2EB-84CC-4949-B788-D9CF0BAEEA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798"/>
          <a:stretch/>
        </p:blipFill>
        <p:spPr>
          <a:xfrm>
            <a:off x="287281" y="4153175"/>
            <a:ext cx="5519127" cy="90329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AEE03A-156A-4C40-92F9-AAC5EAA9BA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448"/>
          <a:stretch/>
        </p:blipFill>
        <p:spPr>
          <a:xfrm>
            <a:off x="5090145" y="1047824"/>
            <a:ext cx="5100549" cy="8695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33DFAA-F39C-4A84-AF4F-5B3E70770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53" y="5390334"/>
            <a:ext cx="9744075" cy="9715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1B927B-423E-4D6E-8514-D1478EB4D1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093491"/>
            <a:ext cx="5686971" cy="9715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C9AE59-4769-40D6-B972-879A92C02A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5776" y="2242693"/>
            <a:ext cx="5263048" cy="10436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03625B-1121-4D46-8459-2CC249B61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176" y="2309432"/>
            <a:ext cx="4686300" cy="14859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6386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B34A43CE-6F3E-4193-8849-06DED84AF98F}"/>
              </a:ext>
            </a:extLst>
          </p:cNvPr>
          <p:cNvGrpSpPr/>
          <p:nvPr/>
        </p:nvGrpSpPr>
        <p:grpSpPr>
          <a:xfrm>
            <a:off x="309818" y="2905741"/>
            <a:ext cx="1494287" cy="1658303"/>
            <a:chOff x="309818" y="2905741"/>
            <a:chExt cx="1494287" cy="165830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85238" y="3451815"/>
              <a:ext cx="1121948" cy="1112229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00">
                <a:solidFill>
                  <a:srgbClr val="586069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0D58DC-1344-4643-83D6-A7B6DEA3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768" y="3741323"/>
              <a:ext cx="730389" cy="5332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F7F120-7BAD-489E-8B2C-9622113A8B9F}"/>
                </a:ext>
              </a:extLst>
            </p:cNvPr>
            <p:cNvSpPr txBox="1"/>
            <p:nvPr/>
          </p:nvSpPr>
          <p:spPr>
            <a:xfrm>
              <a:off x="309818" y="2905741"/>
              <a:ext cx="1494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00" dirty="0">
                  <a:solidFill>
                    <a:srgbClr val="586069"/>
                  </a:solidFill>
                </a:rPr>
                <a:t>영상 업로드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63BA124-5797-4F7F-AA56-B9FB9F4DF8A1}"/>
              </a:ext>
            </a:extLst>
          </p:cNvPr>
          <p:cNvGrpSpPr/>
          <p:nvPr/>
        </p:nvGrpSpPr>
        <p:grpSpPr>
          <a:xfrm>
            <a:off x="1615190" y="1368515"/>
            <a:ext cx="5857625" cy="4725697"/>
            <a:chOff x="1615190" y="1368515"/>
            <a:chExt cx="5857625" cy="47256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B39CC4-F2A5-4A13-BDEC-700BDDE862F6}"/>
                </a:ext>
              </a:extLst>
            </p:cNvPr>
            <p:cNvSpPr txBox="1"/>
            <p:nvPr/>
          </p:nvSpPr>
          <p:spPr>
            <a:xfrm>
              <a:off x="4002611" y="1368515"/>
              <a:ext cx="2355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00">
                  <a:solidFill>
                    <a:srgbClr val="586069"/>
                  </a:solidFill>
                </a:rPr>
                <a:t>사전 </a:t>
              </a:r>
              <a:r>
                <a:rPr lang="ko-KR" altLang="en-US" sz="1600" b="1" spc="-100" dirty="0">
                  <a:solidFill>
                    <a:srgbClr val="586069"/>
                  </a:solidFill>
                </a:rPr>
                <a:t>검열</a:t>
              </a:r>
            </a:p>
          </p:txBody>
        </p:sp>
        <p:sp>
          <p:nvSpPr>
            <p:cNvPr id="8" name="사각형: 둥근 모서리 7"/>
            <p:cNvSpPr/>
            <p:nvPr/>
          </p:nvSpPr>
          <p:spPr>
            <a:xfrm>
              <a:off x="2903990" y="1954431"/>
              <a:ext cx="4568825" cy="1295401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 spc="-100" dirty="0">
                  <a:solidFill>
                    <a:srgbClr val="586069"/>
                  </a:solidFill>
                </a:rPr>
                <a:t>영상 내 선정적 폭력적 요소 확인</a:t>
              </a:r>
              <a:endParaRPr lang="en-US" altLang="ko-KR" sz="200" b="1" spc="-100" dirty="0">
                <a:solidFill>
                  <a:srgbClr val="586069"/>
                </a:solidFill>
              </a:endParaRPr>
            </a:p>
          </p:txBody>
        </p:sp>
        <p:sp>
          <p:nvSpPr>
            <p:cNvPr id="34" name="사각형: 둥근 모서리 33"/>
            <p:cNvSpPr/>
            <p:nvPr/>
          </p:nvSpPr>
          <p:spPr>
            <a:xfrm>
              <a:off x="2894079" y="3370243"/>
              <a:ext cx="4568825" cy="1295401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endParaRPr lang="en-US" altLang="ko-KR" sz="1400" b="1" spc="-100">
                <a:solidFill>
                  <a:srgbClr val="586069"/>
                </a:solidFill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1400" b="1" spc="-100">
                  <a:solidFill>
                    <a:srgbClr val="586069"/>
                  </a:solidFill>
                </a:rPr>
                <a:t>영상 </a:t>
              </a:r>
              <a:r>
                <a:rPr lang="ko-KR" altLang="en-US" sz="1400" b="1" spc="-100" dirty="0">
                  <a:solidFill>
                    <a:srgbClr val="586069"/>
                  </a:solidFill>
                </a:rPr>
                <a:t>내 </a:t>
              </a:r>
              <a:r>
                <a:rPr lang="ko-KR" altLang="en-US" sz="1400" b="1" spc="-100">
                  <a:solidFill>
                    <a:srgbClr val="586069"/>
                  </a:solidFill>
                </a:rPr>
                <a:t>흡연 장면이 </a:t>
              </a:r>
              <a:r>
                <a:rPr lang="ko-KR" altLang="en-US" sz="1400" b="1" spc="-100" dirty="0" err="1">
                  <a:solidFill>
                    <a:srgbClr val="586069"/>
                  </a:solidFill>
                </a:rPr>
                <a:t>포함되어있는지</a:t>
              </a:r>
              <a:r>
                <a:rPr lang="ko-KR" altLang="en-US" sz="1400" b="1" spc="-100" dirty="0">
                  <a:solidFill>
                    <a:srgbClr val="586069"/>
                  </a:solidFill>
                </a:rPr>
                <a:t> 확인</a:t>
              </a:r>
              <a:endParaRPr lang="en-US" altLang="ko-KR" sz="200" b="1" spc="-100" dirty="0">
                <a:solidFill>
                  <a:srgbClr val="586069"/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900" b="1" spc="-100" dirty="0">
                  <a:solidFill>
                    <a:srgbClr val="586069"/>
                  </a:solidFill>
                </a:rPr>
                <a:t> </a:t>
              </a:r>
            </a:p>
          </p:txBody>
        </p:sp>
        <p:sp>
          <p:nvSpPr>
            <p:cNvPr id="35" name="사각형: 둥근 모서리 34"/>
            <p:cNvSpPr/>
            <p:nvPr/>
          </p:nvSpPr>
          <p:spPr>
            <a:xfrm>
              <a:off x="2921595" y="4798811"/>
              <a:ext cx="4541309" cy="1295401"/>
            </a:xfrm>
            <a:prstGeom prst="roundRect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 spc="-100" dirty="0">
                  <a:solidFill>
                    <a:srgbClr val="586069"/>
                  </a:solidFill>
                </a:rPr>
                <a:t>음성 내 청소년에게 유해한 영향을 주는 </a:t>
              </a:r>
              <a:r>
                <a:rPr lang="ko-KR" altLang="en-US" sz="1400" b="1" spc="-100">
                  <a:solidFill>
                    <a:srgbClr val="586069"/>
                  </a:solidFill>
                </a:rPr>
                <a:t>내용을 </a:t>
              </a:r>
              <a:endParaRPr lang="en-US" altLang="ko-KR" sz="1400" b="1" spc="-100">
                <a:solidFill>
                  <a:srgbClr val="586069"/>
                </a:solidFill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1400" b="1" spc="-100">
                  <a:solidFill>
                    <a:srgbClr val="586069"/>
                  </a:solidFill>
                </a:rPr>
                <a:t>포함하는지 </a:t>
              </a:r>
              <a:r>
                <a:rPr lang="ko-KR" altLang="en-US" sz="1400" b="1" spc="-100" dirty="0">
                  <a:solidFill>
                    <a:srgbClr val="586069"/>
                  </a:solidFill>
                </a:rPr>
                <a:t>확인</a:t>
              </a:r>
              <a:endParaRPr lang="en-US" altLang="ko-KR" sz="200" b="1" spc="-100" dirty="0">
                <a:solidFill>
                  <a:srgbClr val="586069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9231132-D35C-4588-9768-611889138782}"/>
                </a:ext>
              </a:extLst>
            </p:cNvPr>
            <p:cNvGrpSpPr/>
            <p:nvPr/>
          </p:nvGrpSpPr>
          <p:grpSpPr>
            <a:xfrm>
              <a:off x="1615190" y="2596594"/>
              <a:ext cx="1278890" cy="2846263"/>
              <a:chOff x="1607186" y="2596594"/>
              <a:chExt cx="1278890" cy="2846263"/>
            </a:xfrm>
          </p:grpSpPr>
          <p:sp>
            <p:nvSpPr>
              <p:cNvPr id="12" name="왼쪽 대괄호 11"/>
              <p:cNvSpPr/>
              <p:nvPr/>
            </p:nvSpPr>
            <p:spPr>
              <a:xfrm>
                <a:off x="2433920" y="2596594"/>
                <a:ext cx="452156" cy="2846263"/>
              </a:xfrm>
              <a:prstGeom prst="leftBracket">
                <a:avLst>
                  <a:gd name="adj" fmla="val 90271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spc="-100">
                  <a:solidFill>
                    <a:srgbClr val="586069"/>
                  </a:solidFill>
                </a:endParaRPr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6824F32B-6D3F-4A37-BFE0-5B6204E7AA83}"/>
                  </a:ext>
                </a:extLst>
              </p:cNvPr>
              <p:cNvCxnSpPr>
                <a:stCxn id="12" idx="1"/>
                <a:endCxn id="34" idx="1"/>
              </p:cNvCxnSpPr>
              <p:nvPr/>
            </p:nvCxnSpPr>
            <p:spPr>
              <a:xfrm flipV="1">
                <a:off x="2433920" y="4017944"/>
                <a:ext cx="452155" cy="17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2C508F1-98BA-4504-9F84-D14C1253C2C4}"/>
                  </a:ext>
                </a:extLst>
              </p:cNvPr>
              <p:cNvCxnSpPr>
                <a:stCxn id="22" idx="3"/>
                <a:endCxn id="12" idx="1"/>
              </p:cNvCxnSpPr>
              <p:nvPr/>
            </p:nvCxnSpPr>
            <p:spPr>
              <a:xfrm>
                <a:off x="1607186" y="4007930"/>
                <a:ext cx="826734" cy="117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9905652-2D87-42E3-81D4-9ED614C4DC3D}"/>
              </a:ext>
            </a:extLst>
          </p:cNvPr>
          <p:cNvGrpSpPr/>
          <p:nvPr/>
        </p:nvGrpSpPr>
        <p:grpSpPr>
          <a:xfrm>
            <a:off x="7453590" y="2106583"/>
            <a:ext cx="2985275" cy="3336274"/>
            <a:chOff x="7453590" y="2106583"/>
            <a:chExt cx="2985275" cy="3336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99ED49-FA16-496E-A127-AE3B59410AED}"/>
                </a:ext>
              </a:extLst>
            </p:cNvPr>
            <p:cNvSpPr txBox="1"/>
            <p:nvPr/>
          </p:nvSpPr>
          <p:spPr>
            <a:xfrm>
              <a:off x="7944143" y="2106583"/>
              <a:ext cx="2494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00">
                  <a:solidFill>
                    <a:srgbClr val="586069"/>
                  </a:solidFill>
                </a:rPr>
                <a:t>검열된 </a:t>
              </a:r>
              <a:r>
                <a:rPr lang="ko-KR" altLang="en-US" sz="1600" b="1" spc="-100" dirty="0">
                  <a:solidFill>
                    <a:srgbClr val="586069"/>
                  </a:solidFill>
                </a:rPr>
                <a:t>영상 업로드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8628128" y="2636719"/>
              <a:ext cx="1129952" cy="1129952"/>
            </a:xfrm>
            <a:prstGeom prst="ellipse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00">
                <a:solidFill>
                  <a:srgbClr val="586069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8628128" y="4250382"/>
              <a:ext cx="1129952" cy="1129952"/>
            </a:xfrm>
            <a:prstGeom prst="ellipse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00">
                <a:solidFill>
                  <a:srgbClr val="586069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8628128" y="3452968"/>
              <a:ext cx="1129952" cy="1129952"/>
            </a:xfrm>
            <a:prstGeom prst="ellipse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00">
                <a:solidFill>
                  <a:srgbClr val="586069"/>
                </a:solidFill>
              </a:endParaRPr>
            </a:p>
          </p:txBody>
        </p:sp>
        <p:sp>
          <p:nvSpPr>
            <p:cNvPr id="44" name="왼쪽 대괄호 43"/>
            <p:cNvSpPr/>
            <p:nvPr/>
          </p:nvSpPr>
          <p:spPr>
            <a:xfrm flipH="1">
              <a:off x="7453590" y="2596594"/>
              <a:ext cx="452157" cy="2846263"/>
            </a:xfrm>
            <a:prstGeom prst="leftBracket">
              <a:avLst>
                <a:gd name="adj" fmla="val 64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 spc="-100">
                <a:solidFill>
                  <a:srgbClr val="586069"/>
                </a:solidFill>
              </a:endParaRPr>
            </a:p>
          </p:txBody>
        </p:sp>
        <p:sp>
          <p:nvSpPr>
            <p:cNvPr id="51" name="Freeform 36"/>
            <p:cNvSpPr>
              <a:spLocks noEditPoints="1"/>
            </p:cNvSpPr>
            <p:nvPr/>
          </p:nvSpPr>
          <p:spPr bwMode="auto">
            <a:xfrm>
              <a:off x="9061758" y="3793734"/>
              <a:ext cx="244167" cy="4106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121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spc="-100">
                <a:solidFill>
                  <a:srgbClr val="586069"/>
                </a:solidFill>
                <a:latin typeface="+mn-ea"/>
              </a:endParaRPr>
            </a:p>
          </p:txBody>
        </p:sp>
        <p:sp>
          <p:nvSpPr>
            <p:cNvPr id="52" name="Freeform 36"/>
            <p:cNvSpPr>
              <a:spLocks noEditPoints="1"/>
            </p:cNvSpPr>
            <p:nvPr/>
          </p:nvSpPr>
          <p:spPr bwMode="auto">
            <a:xfrm>
              <a:off x="9104600" y="4687480"/>
              <a:ext cx="173809" cy="292332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121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spc="-100">
                <a:solidFill>
                  <a:srgbClr val="586069"/>
                </a:solidFill>
                <a:latin typeface="+mn-ea"/>
              </a:endParaRPr>
            </a:p>
          </p:txBody>
        </p:sp>
        <p:sp>
          <p:nvSpPr>
            <p:cNvPr id="53" name="Freeform 36"/>
            <p:cNvSpPr>
              <a:spLocks noEditPoints="1"/>
            </p:cNvSpPr>
            <p:nvPr/>
          </p:nvSpPr>
          <p:spPr bwMode="auto">
            <a:xfrm>
              <a:off x="9096936" y="2974005"/>
              <a:ext cx="173809" cy="292332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121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spc="-100">
                <a:solidFill>
                  <a:srgbClr val="586069"/>
                </a:solidFill>
                <a:latin typeface="+mn-ea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50D6027-0FA0-4DED-A323-7E5F03C6F38E}"/>
                </a:ext>
              </a:extLst>
            </p:cNvPr>
            <p:cNvCxnSpPr>
              <a:stCxn id="34" idx="3"/>
              <a:endCxn id="28" idx="2"/>
            </p:cNvCxnSpPr>
            <p:nvPr/>
          </p:nvCxnSpPr>
          <p:spPr>
            <a:xfrm>
              <a:off x="7462904" y="4017944"/>
              <a:ext cx="11652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11A28E2-9AC3-4FC1-B40A-4E9FACC3E6EA}"/>
              </a:ext>
            </a:extLst>
          </p:cNvPr>
          <p:cNvGrpSpPr/>
          <p:nvPr/>
        </p:nvGrpSpPr>
        <p:grpSpPr>
          <a:xfrm>
            <a:off x="9758080" y="3452968"/>
            <a:ext cx="1948682" cy="1129952"/>
            <a:chOff x="9758080" y="3452968"/>
            <a:chExt cx="1948682" cy="1129952"/>
          </a:xfrm>
        </p:grpSpPr>
        <p:sp>
          <p:nvSpPr>
            <p:cNvPr id="30" name="타원 29"/>
            <p:cNvSpPr/>
            <p:nvPr/>
          </p:nvSpPr>
          <p:spPr>
            <a:xfrm>
              <a:off x="10576810" y="3452968"/>
              <a:ext cx="1129952" cy="1129952"/>
            </a:xfrm>
            <a:prstGeom prst="ellipse">
              <a:avLst/>
            </a:prstGeom>
            <a:solidFill>
              <a:srgbClr val="F1F8FF"/>
            </a:solidFill>
            <a:ln>
              <a:noFill/>
            </a:ln>
            <a:effectLst>
              <a:outerShdw blurRad="50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00">
                <a:solidFill>
                  <a:srgbClr val="586069"/>
                </a:solidFill>
              </a:endParaRPr>
            </a:p>
          </p:txBody>
        </p:sp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10863535" y="3705393"/>
              <a:ext cx="556502" cy="659566"/>
              <a:chOff x="2536" y="613"/>
              <a:chExt cx="2608" cy="3091"/>
            </a:xfrm>
            <a:solidFill>
              <a:srgbClr val="212121"/>
            </a:solidFill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3151" y="613"/>
                <a:ext cx="1378" cy="1834"/>
              </a:xfrm>
              <a:custGeom>
                <a:avLst/>
                <a:gdLst>
                  <a:gd name="T0" fmla="*/ 449 w 4135"/>
                  <a:gd name="T1" fmla="*/ 4088 h 5500"/>
                  <a:gd name="T2" fmla="*/ 567 w 4135"/>
                  <a:gd name="T3" fmla="*/ 4417 h 5500"/>
                  <a:gd name="T4" fmla="*/ 753 w 4135"/>
                  <a:gd name="T5" fmla="*/ 4739 h 5500"/>
                  <a:gd name="T6" fmla="*/ 1004 w 4135"/>
                  <a:gd name="T7" fmla="*/ 5036 h 5500"/>
                  <a:gd name="T8" fmla="*/ 1316 w 4135"/>
                  <a:gd name="T9" fmla="*/ 5279 h 5500"/>
                  <a:gd name="T10" fmla="*/ 1623 w 4135"/>
                  <a:gd name="T11" fmla="*/ 5425 h 5500"/>
                  <a:gd name="T12" fmla="*/ 1898 w 4135"/>
                  <a:gd name="T13" fmla="*/ 5490 h 5500"/>
                  <a:gd name="T14" fmla="*/ 2234 w 4135"/>
                  <a:gd name="T15" fmla="*/ 5490 h 5500"/>
                  <a:gd name="T16" fmla="*/ 2509 w 4135"/>
                  <a:gd name="T17" fmla="*/ 5423 h 5500"/>
                  <a:gd name="T18" fmla="*/ 2811 w 4135"/>
                  <a:gd name="T19" fmla="*/ 5277 h 5500"/>
                  <a:gd name="T20" fmla="*/ 3124 w 4135"/>
                  <a:gd name="T21" fmla="*/ 5033 h 5500"/>
                  <a:gd name="T22" fmla="*/ 3376 w 4135"/>
                  <a:gd name="T23" fmla="*/ 4738 h 5500"/>
                  <a:gd name="T24" fmla="*/ 3565 w 4135"/>
                  <a:gd name="T25" fmla="*/ 4415 h 5500"/>
                  <a:gd name="T26" fmla="*/ 3686 w 4135"/>
                  <a:gd name="T27" fmla="*/ 4088 h 5500"/>
                  <a:gd name="T28" fmla="*/ 3736 w 4135"/>
                  <a:gd name="T29" fmla="*/ 3929 h 5500"/>
                  <a:gd name="T30" fmla="*/ 3854 w 4135"/>
                  <a:gd name="T31" fmla="*/ 3835 h 5500"/>
                  <a:gd name="T32" fmla="*/ 3989 w 4135"/>
                  <a:gd name="T33" fmla="*/ 3560 h 5500"/>
                  <a:gd name="T34" fmla="*/ 4093 w 4135"/>
                  <a:gd name="T35" fmla="*/ 3217 h 5500"/>
                  <a:gd name="T36" fmla="*/ 4119 w 4135"/>
                  <a:gd name="T37" fmla="*/ 2774 h 5500"/>
                  <a:gd name="T38" fmla="*/ 3981 w 4135"/>
                  <a:gd name="T39" fmla="*/ 2627 h 5500"/>
                  <a:gd name="T40" fmla="*/ 3912 w 4135"/>
                  <a:gd name="T41" fmla="*/ 2556 h 5500"/>
                  <a:gd name="T42" fmla="*/ 3982 w 4135"/>
                  <a:gd name="T43" fmla="*/ 2212 h 5500"/>
                  <a:gd name="T44" fmla="*/ 4002 w 4135"/>
                  <a:gd name="T45" fmla="*/ 1498 h 5500"/>
                  <a:gd name="T46" fmla="*/ 3883 w 4135"/>
                  <a:gd name="T47" fmla="*/ 1045 h 5500"/>
                  <a:gd name="T48" fmla="*/ 3697 w 4135"/>
                  <a:gd name="T49" fmla="*/ 798 h 5500"/>
                  <a:gd name="T50" fmla="*/ 3495 w 4135"/>
                  <a:gd name="T51" fmla="*/ 682 h 5500"/>
                  <a:gd name="T52" fmla="*/ 3420 w 4135"/>
                  <a:gd name="T53" fmla="*/ 661 h 5500"/>
                  <a:gd name="T54" fmla="*/ 3207 w 4135"/>
                  <a:gd name="T55" fmla="*/ 407 h 5500"/>
                  <a:gd name="T56" fmla="*/ 2939 w 4135"/>
                  <a:gd name="T57" fmla="*/ 217 h 5500"/>
                  <a:gd name="T58" fmla="*/ 2690 w 4135"/>
                  <a:gd name="T59" fmla="*/ 99 h 5500"/>
                  <a:gd name="T60" fmla="*/ 2317 w 4135"/>
                  <a:gd name="T61" fmla="*/ 10 h 5500"/>
                  <a:gd name="T62" fmla="*/ 1943 w 4135"/>
                  <a:gd name="T63" fmla="*/ 6 h 5500"/>
                  <a:gd name="T64" fmla="*/ 1639 w 4135"/>
                  <a:gd name="T65" fmla="*/ 52 h 5500"/>
                  <a:gd name="T66" fmla="*/ 1371 w 4135"/>
                  <a:gd name="T67" fmla="*/ 151 h 5500"/>
                  <a:gd name="T68" fmla="*/ 1107 w 4135"/>
                  <a:gd name="T69" fmla="*/ 305 h 5500"/>
                  <a:gd name="T70" fmla="*/ 816 w 4135"/>
                  <a:gd name="T71" fmla="*/ 524 h 5500"/>
                  <a:gd name="T72" fmla="*/ 579 w 4135"/>
                  <a:gd name="T73" fmla="*/ 762 h 5500"/>
                  <a:gd name="T74" fmla="*/ 334 w 4135"/>
                  <a:gd name="T75" fmla="*/ 1109 h 5500"/>
                  <a:gd name="T76" fmla="*/ 188 w 4135"/>
                  <a:gd name="T77" fmla="*/ 1466 h 5500"/>
                  <a:gd name="T78" fmla="*/ 141 w 4135"/>
                  <a:gd name="T79" fmla="*/ 1680 h 5500"/>
                  <a:gd name="T80" fmla="*/ 155 w 4135"/>
                  <a:gd name="T81" fmla="*/ 2254 h 5500"/>
                  <a:gd name="T82" fmla="*/ 223 w 4135"/>
                  <a:gd name="T83" fmla="*/ 2559 h 5500"/>
                  <a:gd name="T84" fmla="*/ 154 w 4135"/>
                  <a:gd name="T85" fmla="*/ 2628 h 5500"/>
                  <a:gd name="T86" fmla="*/ 15 w 4135"/>
                  <a:gd name="T87" fmla="*/ 2776 h 5500"/>
                  <a:gd name="T88" fmla="*/ 41 w 4135"/>
                  <a:gd name="T89" fmla="*/ 3220 h 5500"/>
                  <a:gd name="T90" fmla="*/ 145 w 4135"/>
                  <a:gd name="T91" fmla="*/ 3560 h 5500"/>
                  <a:gd name="T92" fmla="*/ 282 w 4135"/>
                  <a:gd name="T93" fmla="*/ 3835 h 5500"/>
                  <a:gd name="T94" fmla="*/ 400 w 4135"/>
                  <a:gd name="T95" fmla="*/ 3929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35" h="5500">
                    <a:moveTo>
                      <a:pt x="417" y="3931"/>
                    </a:moveTo>
                    <a:lnTo>
                      <a:pt x="426" y="3983"/>
                    </a:lnTo>
                    <a:lnTo>
                      <a:pt x="449" y="4088"/>
                    </a:lnTo>
                    <a:lnTo>
                      <a:pt x="481" y="4196"/>
                    </a:lnTo>
                    <a:lnTo>
                      <a:pt x="521" y="4306"/>
                    </a:lnTo>
                    <a:lnTo>
                      <a:pt x="567" y="4417"/>
                    </a:lnTo>
                    <a:lnTo>
                      <a:pt x="622" y="4526"/>
                    </a:lnTo>
                    <a:lnTo>
                      <a:pt x="684" y="4634"/>
                    </a:lnTo>
                    <a:lnTo>
                      <a:pt x="753" y="4739"/>
                    </a:lnTo>
                    <a:lnTo>
                      <a:pt x="829" y="4843"/>
                    </a:lnTo>
                    <a:lnTo>
                      <a:pt x="913" y="4941"/>
                    </a:lnTo>
                    <a:lnTo>
                      <a:pt x="1004" y="5036"/>
                    </a:lnTo>
                    <a:lnTo>
                      <a:pt x="1102" y="5124"/>
                    </a:lnTo>
                    <a:lnTo>
                      <a:pt x="1205" y="5205"/>
                    </a:lnTo>
                    <a:lnTo>
                      <a:pt x="1316" y="5279"/>
                    </a:lnTo>
                    <a:lnTo>
                      <a:pt x="1434" y="5344"/>
                    </a:lnTo>
                    <a:lnTo>
                      <a:pt x="1558" y="5400"/>
                    </a:lnTo>
                    <a:lnTo>
                      <a:pt x="1623" y="5425"/>
                    </a:lnTo>
                    <a:lnTo>
                      <a:pt x="1678" y="5442"/>
                    </a:lnTo>
                    <a:lnTo>
                      <a:pt x="1787" y="5471"/>
                    </a:lnTo>
                    <a:lnTo>
                      <a:pt x="1898" y="5490"/>
                    </a:lnTo>
                    <a:lnTo>
                      <a:pt x="2010" y="5500"/>
                    </a:lnTo>
                    <a:lnTo>
                      <a:pt x="2123" y="5500"/>
                    </a:lnTo>
                    <a:lnTo>
                      <a:pt x="2234" y="5490"/>
                    </a:lnTo>
                    <a:lnTo>
                      <a:pt x="2346" y="5471"/>
                    </a:lnTo>
                    <a:lnTo>
                      <a:pt x="2455" y="5442"/>
                    </a:lnTo>
                    <a:lnTo>
                      <a:pt x="2509" y="5423"/>
                    </a:lnTo>
                    <a:lnTo>
                      <a:pt x="2572" y="5399"/>
                    </a:lnTo>
                    <a:lnTo>
                      <a:pt x="2695" y="5343"/>
                    </a:lnTo>
                    <a:lnTo>
                      <a:pt x="2811" y="5277"/>
                    </a:lnTo>
                    <a:lnTo>
                      <a:pt x="2922" y="5203"/>
                    </a:lnTo>
                    <a:lnTo>
                      <a:pt x="3026" y="5121"/>
                    </a:lnTo>
                    <a:lnTo>
                      <a:pt x="3124" y="5033"/>
                    </a:lnTo>
                    <a:lnTo>
                      <a:pt x="3215" y="4940"/>
                    </a:lnTo>
                    <a:lnTo>
                      <a:pt x="3300" y="4840"/>
                    </a:lnTo>
                    <a:lnTo>
                      <a:pt x="3376" y="4738"/>
                    </a:lnTo>
                    <a:lnTo>
                      <a:pt x="3446" y="4631"/>
                    </a:lnTo>
                    <a:lnTo>
                      <a:pt x="3510" y="4525"/>
                    </a:lnTo>
                    <a:lnTo>
                      <a:pt x="3565" y="4415"/>
                    </a:lnTo>
                    <a:lnTo>
                      <a:pt x="3613" y="4306"/>
                    </a:lnTo>
                    <a:lnTo>
                      <a:pt x="3652" y="4196"/>
                    </a:lnTo>
                    <a:lnTo>
                      <a:pt x="3686" y="4088"/>
                    </a:lnTo>
                    <a:lnTo>
                      <a:pt x="3710" y="3983"/>
                    </a:lnTo>
                    <a:lnTo>
                      <a:pt x="3719" y="3931"/>
                    </a:lnTo>
                    <a:lnTo>
                      <a:pt x="3736" y="3929"/>
                    </a:lnTo>
                    <a:lnTo>
                      <a:pt x="3773" y="3913"/>
                    </a:lnTo>
                    <a:lnTo>
                      <a:pt x="3812" y="3882"/>
                    </a:lnTo>
                    <a:lnTo>
                      <a:pt x="3854" y="3835"/>
                    </a:lnTo>
                    <a:lnTo>
                      <a:pt x="3899" y="3766"/>
                    </a:lnTo>
                    <a:lnTo>
                      <a:pt x="3943" y="3675"/>
                    </a:lnTo>
                    <a:lnTo>
                      <a:pt x="3989" y="3560"/>
                    </a:lnTo>
                    <a:lnTo>
                      <a:pt x="4038" y="3416"/>
                    </a:lnTo>
                    <a:lnTo>
                      <a:pt x="4063" y="3332"/>
                    </a:lnTo>
                    <a:lnTo>
                      <a:pt x="4093" y="3217"/>
                    </a:lnTo>
                    <a:lnTo>
                      <a:pt x="4128" y="3028"/>
                    </a:lnTo>
                    <a:lnTo>
                      <a:pt x="4135" y="2883"/>
                    </a:lnTo>
                    <a:lnTo>
                      <a:pt x="4119" y="2774"/>
                    </a:lnTo>
                    <a:lnTo>
                      <a:pt x="4084" y="2699"/>
                    </a:lnTo>
                    <a:lnTo>
                      <a:pt x="4037" y="2651"/>
                    </a:lnTo>
                    <a:lnTo>
                      <a:pt x="3981" y="2627"/>
                    </a:lnTo>
                    <a:lnTo>
                      <a:pt x="3920" y="2619"/>
                    </a:lnTo>
                    <a:lnTo>
                      <a:pt x="3890" y="2621"/>
                    </a:lnTo>
                    <a:lnTo>
                      <a:pt x="3912" y="2556"/>
                    </a:lnTo>
                    <a:lnTo>
                      <a:pt x="3946" y="2426"/>
                    </a:lnTo>
                    <a:lnTo>
                      <a:pt x="3959" y="2362"/>
                    </a:lnTo>
                    <a:lnTo>
                      <a:pt x="3982" y="2212"/>
                    </a:lnTo>
                    <a:lnTo>
                      <a:pt x="4010" y="1941"/>
                    </a:lnTo>
                    <a:lnTo>
                      <a:pt x="4015" y="1704"/>
                    </a:lnTo>
                    <a:lnTo>
                      <a:pt x="4002" y="1498"/>
                    </a:lnTo>
                    <a:lnTo>
                      <a:pt x="3975" y="1320"/>
                    </a:lnTo>
                    <a:lnTo>
                      <a:pt x="3935" y="1171"/>
                    </a:lnTo>
                    <a:lnTo>
                      <a:pt x="3883" y="1045"/>
                    </a:lnTo>
                    <a:lnTo>
                      <a:pt x="3825" y="943"/>
                    </a:lnTo>
                    <a:lnTo>
                      <a:pt x="3762" y="861"/>
                    </a:lnTo>
                    <a:lnTo>
                      <a:pt x="3697" y="798"/>
                    </a:lnTo>
                    <a:lnTo>
                      <a:pt x="3634" y="750"/>
                    </a:lnTo>
                    <a:lnTo>
                      <a:pt x="3575" y="716"/>
                    </a:lnTo>
                    <a:lnTo>
                      <a:pt x="3495" y="682"/>
                    </a:lnTo>
                    <a:lnTo>
                      <a:pt x="3431" y="670"/>
                    </a:lnTo>
                    <a:lnTo>
                      <a:pt x="3425" y="668"/>
                    </a:lnTo>
                    <a:lnTo>
                      <a:pt x="3420" y="661"/>
                    </a:lnTo>
                    <a:lnTo>
                      <a:pt x="3366" y="579"/>
                    </a:lnTo>
                    <a:lnTo>
                      <a:pt x="3284" y="482"/>
                    </a:lnTo>
                    <a:lnTo>
                      <a:pt x="3207" y="407"/>
                    </a:lnTo>
                    <a:lnTo>
                      <a:pt x="3115" y="331"/>
                    </a:lnTo>
                    <a:lnTo>
                      <a:pt x="3003" y="255"/>
                    </a:lnTo>
                    <a:lnTo>
                      <a:pt x="2939" y="217"/>
                    </a:lnTo>
                    <a:lnTo>
                      <a:pt x="2893" y="191"/>
                    </a:lnTo>
                    <a:lnTo>
                      <a:pt x="2797" y="142"/>
                    </a:lnTo>
                    <a:lnTo>
                      <a:pt x="2690" y="99"/>
                    </a:lnTo>
                    <a:lnTo>
                      <a:pt x="2575" y="62"/>
                    </a:lnTo>
                    <a:lnTo>
                      <a:pt x="2451" y="32"/>
                    </a:lnTo>
                    <a:lnTo>
                      <a:pt x="2317" y="10"/>
                    </a:lnTo>
                    <a:lnTo>
                      <a:pt x="2175" y="0"/>
                    </a:lnTo>
                    <a:lnTo>
                      <a:pt x="2022" y="0"/>
                    </a:lnTo>
                    <a:lnTo>
                      <a:pt x="1943" y="6"/>
                    </a:lnTo>
                    <a:lnTo>
                      <a:pt x="1889" y="8"/>
                    </a:lnTo>
                    <a:lnTo>
                      <a:pt x="1787" y="21"/>
                    </a:lnTo>
                    <a:lnTo>
                      <a:pt x="1639" y="52"/>
                    </a:lnTo>
                    <a:lnTo>
                      <a:pt x="1545" y="80"/>
                    </a:lnTo>
                    <a:lnTo>
                      <a:pt x="1485" y="102"/>
                    </a:lnTo>
                    <a:lnTo>
                      <a:pt x="1371" y="151"/>
                    </a:lnTo>
                    <a:lnTo>
                      <a:pt x="1261" y="207"/>
                    </a:lnTo>
                    <a:lnTo>
                      <a:pt x="1156" y="272"/>
                    </a:lnTo>
                    <a:lnTo>
                      <a:pt x="1107" y="305"/>
                    </a:lnTo>
                    <a:lnTo>
                      <a:pt x="1047" y="344"/>
                    </a:lnTo>
                    <a:lnTo>
                      <a:pt x="929" y="430"/>
                    </a:lnTo>
                    <a:lnTo>
                      <a:pt x="816" y="524"/>
                    </a:lnTo>
                    <a:lnTo>
                      <a:pt x="708" y="625"/>
                    </a:lnTo>
                    <a:lnTo>
                      <a:pt x="658" y="678"/>
                    </a:lnTo>
                    <a:lnTo>
                      <a:pt x="579" y="762"/>
                    </a:lnTo>
                    <a:lnTo>
                      <a:pt x="466" y="901"/>
                    </a:lnTo>
                    <a:lnTo>
                      <a:pt x="397" y="1002"/>
                    </a:lnTo>
                    <a:lnTo>
                      <a:pt x="334" y="1109"/>
                    </a:lnTo>
                    <a:lnTo>
                      <a:pt x="278" y="1221"/>
                    </a:lnTo>
                    <a:lnTo>
                      <a:pt x="229" y="1341"/>
                    </a:lnTo>
                    <a:lnTo>
                      <a:pt x="188" y="1466"/>
                    </a:lnTo>
                    <a:lnTo>
                      <a:pt x="171" y="1531"/>
                    </a:lnTo>
                    <a:lnTo>
                      <a:pt x="160" y="1580"/>
                    </a:lnTo>
                    <a:lnTo>
                      <a:pt x="141" y="1680"/>
                    </a:lnTo>
                    <a:lnTo>
                      <a:pt x="126" y="1832"/>
                    </a:lnTo>
                    <a:lnTo>
                      <a:pt x="129" y="2039"/>
                    </a:lnTo>
                    <a:lnTo>
                      <a:pt x="155" y="2254"/>
                    </a:lnTo>
                    <a:lnTo>
                      <a:pt x="175" y="2365"/>
                    </a:lnTo>
                    <a:lnTo>
                      <a:pt x="188" y="2429"/>
                    </a:lnTo>
                    <a:lnTo>
                      <a:pt x="223" y="2559"/>
                    </a:lnTo>
                    <a:lnTo>
                      <a:pt x="245" y="2624"/>
                    </a:lnTo>
                    <a:lnTo>
                      <a:pt x="214" y="2621"/>
                    </a:lnTo>
                    <a:lnTo>
                      <a:pt x="154" y="2628"/>
                    </a:lnTo>
                    <a:lnTo>
                      <a:pt x="96" y="2653"/>
                    </a:lnTo>
                    <a:lnTo>
                      <a:pt x="49" y="2700"/>
                    </a:lnTo>
                    <a:lnTo>
                      <a:pt x="15" y="2776"/>
                    </a:lnTo>
                    <a:lnTo>
                      <a:pt x="0" y="2884"/>
                    </a:lnTo>
                    <a:lnTo>
                      <a:pt x="7" y="3030"/>
                    </a:lnTo>
                    <a:lnTo>
                      <a:pt x="41" y="3220"/>
                    </a:lnTo>
                    <a:lnTo>
                      <a:pt x="72" y="3334"/>
                    </a:lnTo>
                    <a:lnTo>
                      <a:pt x="96" y="3417"/>
                    </a:lnTo>
                    <a:lnTo>
                      <a:pt x="145" y="3560"/>
                    </a:lnTo>
                    <a:lnTo>
                      <a:pt x="193" y="3677"/>
                    </a:lnTo>
                    <a:lnTo>
                      <a:pt x="237" y="3766"/>
                    </a:lnTo>
                    <a:lnTo>
                      <a:pt x="282" y="3835"/>
                    </a:lnTo>
                    <a:lnTo>
                      <a:pt x="322" y="3882"/>
                    </a:lnTo>
                    <a:lnTo>
                      <a:pt x="363" y="3913"/>
                    </a:lnTo>
                    <a:lnTo>
                      <a:pt x="400" y="3929"/>
                    </a:lnTo>
                    <a:lnTo>
                      <a:pt x="417" y="39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 spc="-100">
                  <a:solidFill>
                    <a:srgbClr val="586069"/>
                  </a:solidFill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2536" y="2370"/>
                <a:ext cx="2608" cy="1334"/>
              </a:xfrm>
              <a:custGeom>
                <a:avLst/>
                <a:gdLst>
                  <a:gd name="T0" fmla="*/ 6989 w 7824"/>
                  <a:gd name="T1" fmla="*/ 787 h 4004"/>
                  <a:gd name="T2" fmla="*/ 6551 w 7824"/>
                  <a:gd name="T3" fmla="*/ 644 h 4004"/>
                  <a:gd name="T4" fmla="*/ 5947 w 7824"/>
                  <a:gd name="T5" fmla="*/ 378 h 4004"/>
                  <a:gd name="T6" fmla="*/ 5514 w 7824"/>
                  <a:gd name="T7" fmla="*/ 137 h 4004"/>
                  <a:gd name="T8" fmla="*/ 5302 w 7824"/>
                  <a:gd name="T9" fmla="*/ 0 h 4004"/>
                  <a:gd name="T10" fmla="*/ 4562 w 7824"/>
                  <a:gd name="T11" fmla="*/ 2339 h 4004"/>
                  <a:gd name="T12" fmla="*/ 4458 w 7824"/>
                  <a:gd name="T13" fmla="*/ 2649 h 4004"/>
                  <a:gd name="T14" fmla="*/ 4202 w 7824"/>
                  <a:gd name="T15" fmla="*/ 1613 h 4004"/>
                  <a:gd name="T16" fmla="*/ 4389 w 7824"/>
                  <a:gd name="T17" fmla="*/ 1268 h 4004"/>
                  <a:gd name="T18" fmla="*/ 4449 w 7824"/>
                  <a:gd name="T19" fmla="*/ 1011 h 4004"/>
                  <a:gd name="T20" fmla="*/ 4415 w 7824"/>
                  <a:gd name="T21" fmla="*/ 831 h 4004"/>
                  <a:gd name="T22" fmla="*/ 4315 w 7824"/>
                  <a:gd name="T23" fmla="*/ 713 h 4004"/>
                  <a:gd name="T24" fmla="*/ 4184 w 7824"/>
                  <a:gd name="T25" fmla="*/ 646 h 4004"/>
                  <a:gd name="T26" fmla="*/ 4020 w 7824"/>
                  <a:gd name="T27" fmla="*/ 610 h 4004"/>
                  <a:gd name="T28" fmla="*/ 3913 w 7824"/>
                  <a:gd name="T29" fmla="*/ 605 h 4004"/>
                  <a:gd name="T30" fmla="*/ 3805 w 7824"/>
                  <a:gd name="T31" fmla="*/ 610 h 4004"/>
                  <a:gd name="T32" fmla="*/ 3643 w 7824"/>
                  <a:gd name="T33" fmla="*/ 646 h 4004"/>
                  <a:gd name="T34" fmla="*/ 3510 w 7824"/>
                  <a:gd name="T35" fmla="*/ 713 h 4004"/>
                  <a:gd name="T36" fmla="*/ 3411 w 7824"/>
                  <a:gd name="T37" fmla="*/ 831 h 4004"/>
                  <a:gd name="T38" fmla="*/ 3376 w 7824"/>
                  <a:gd name="T39" fmla="*/ 1011 h 4004"/>
                  <a:gd name="T40" fmla="*/ 3437 w 7824"/>
                  <a:gd name="T41" fmla="*/ 1268 h 4004"/>
                  <a:gd name="T42" fmla="*/ 3624 w 7824"/>
                  <a:gd name="T43" fmla="*/ 1613 h 4004"/>
                  <a:gd name="T44" fmla="*/ 3368 w 7824"/>
                  <a:gd name="T45" fmla="*/ 2649 h 4004"/>
                  <a:gd name="T46" fmla="*/ 3264 w 7824"/>
                  <a:gd name="T47" fmla="*/ 2339 h 4004"/>
                  <a:gd name="T48" fmla="*/ 2522 w 7824"/>
                  <a:gd name="T49" fmla="*/ 0 h 4004"/>
                  <a:gd name="T50" fmla="*/ 2310 w 7824"/>
                  <a:gd name="T51" fmla="*/ 137 h 4004"/>
                  <a:gd name="T52" fmla="*/ 1877 w 7824"/>
                  <a:gd name="T53" fmla="*/ 378 h 4004"/>
                  <a:gd name="T54" fmla="*/ 1273 w 7824"/>
                  <a:gd name="T55" fmla="*/ 644 h 4004"/>
                  <a:gd name="T56" fmla="*/ 835 w 7824"/>
                  <a:gd name="T57" fmla="*/ 787 h 4004"/>
                  <a:gd name="T58" fmla="*/ 677 w 7824"/>
                  <a:gd name="T59" fmla="*/ 830 h 4004"/>
                  <a:gd name="T60" fmla="*/ 449 w 7824"/>
                  <a:gd name="T61" fmla="*/ 942 h 4004"/>
                  <a:gd name="T62" fmla="*/ 278 w 7824"/>
                  <a:gd name="T63" fmla="*/ 1099 h 4004"/>
                  <a:gd name="T64" fmla="*/ 154 w 7824"/>
                  <a:gd name="T65" fmla="*/ 1291 h 4004"/>
                  <a:gd name="T66" fmla="*/ 73 w 7824"/>
                  <a:gd name="T67" fmla="*/ 1502 h 4004"/>
                  <a:gd name="T68" fmla="*/ 16 w 7824"/>
                  <a:gd name="T69" fmla="*/ 1776 h 4004"/>
                  <a:gd name="T70" fmla="*/ 1 w 7824"/>
                  <a:gd name="T71" fmla="*/ 2176 h 4004"/>
                  <a:gd name="T72" fmla="*/ 12 w 7824"/>
                  <a:gd name="T73" fmla="*/ 2329 h 4004"/>
                  <a:gd name="T74" fmla="*/ 75 w 7824"/>
                  <a:gd name="T75" fmla="*/ 2971 h 4004"/>
                  <a:gd name="T76" fmla="*/ 135 w 7824"/>
                  <a:gd name="T77" fmla="*/ 3104 h 4004"/>
                  <a:gd name="T78" fmla="*/ 766 w 7824"/>
                  <a:gd name="T79" fmla="*/ 3409 h 4004"/>
                  <a:gd name="T80" fmla="*/ 1230 w 7824"/>
                  <a:gd name="T81" fmla="*/ 3582 h 4004"/>
                  <a:gd name="T82" fmla="*/ 1805 w 7824"/>
                  <a:gd name="T83" fmla="*/ 3749 h 4004"/>
                  <a:gd name="T84" fmla="*/ 2485 w 7824"/>
                  <a:gd name="T85" fmla="*/ 3890 h 4004"/>
                  <a:gd name="T86" fmla="*/ 3265 w 7824"/>
                  <a:gd name="T87" fmla="*/ 3981 h 4004"/>
                  <a:gd name="T88" fmla="*/ 3913 w 7824"/>
                  <a:gd name="T89" fmla="*/ 4004 h 4004"/>
                  <a:gd name="T90" fmla="*/ 4562 w 7824"/>
                  <a:gd name="T91" fmla="*/ 3982 h 4004"/>
                  <a:gd name="T92" fmla="*/ 5341 w 7824"/>
                  <a:gd name="T93" fmla="*/ 3890 h 4004"/>
                  <a:gd name="T94" fmla="*/ 6021 w 7824"/>
                  <a:gd name="T95" fmla="*/ 3750 h 4004"/>
                  <a:gd name="T96" fmla="*/ 6595 w 7824"/>
                  <a:gd name="T97" fmla="*/ 3583 h 4004"/>
                  <a:gd name="T98" fmla="*/ 7059 w 7824"/>
                  <a:gd name="T99" fmla="*/ 3411 h 4004"/>
                  <a:gd name="T100" fmla="*/ 7690 w 7824"/>
                  <a:gd name="T101" fmla="*/ 3104 h 4004"/>
                  <a:gd name="T102" fmla="*/ 7751 w 7824"/>
                  <a:gd name="T103" fmla="*/ 2971 h 4004"/>
                  <a:gd name="T104" fmla="*/ 7814 w 7824"/>
                  <a:gd name="T105" fmla="*/ 2329 h 4004"/>
                  <a:gd name="T106" fmla="*/ 7824 w 7824"/>
                  <a:gd name="T107" fmla="*/ 2176 h 4004"/>
                  <a:gd name="T108" fmla="*/ 7808 w 7824"/>
                  <a:gd name="T109" fmla="*/ 1776 h 4004"/>
                  <a:gd name="T110" fmla="*/ 7752 w 7824"/>
                  <a:gd name="T111" fmla="*/ 1502 h 4004"/>
                  <a:gd name="T112" fmla="*/ 7670 w 7824"/>
                  <a:gd name="T113" fmla="*/ 1291 h 4004"/>
                  <a:gd name="T114" fmla="*/ 7546 w 7824"/>
                  <a:gd name="T115" fmla="*/ 1099 h 4004"/>
                  <a:gd name="T116" fmla="*/ 7375 w 7824"/>
                  <a:gd name="T117" fmla="*/ 942 h 4004"/>
                  <a:gd name="T118" fmla="*/ 7147 w 7824"/>
                  <a:gd name="T119" fmla="*/ 830 h 4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24" h="4004">
                    <a:moveTo>
                      <a:pt x="7079" y="811"/>
                    </a:moveTo>
                    <a:lnTo>
                      <a:pt x="6989" y="787"/>
                    </a:lnTo>
                    <a:lnTo>
                      <a:pt x="6809" y="733"/>
                    </a:lnTo>
                    <a:lnTo>
                      <a:pt x="6551" y="644"/>
                    </a:lnTo>
                    <a:lnTo>
                      <a:pt x="6231" y="512"/>
                    </a:lnTo>
                    <a:lnTo>
                      <a:pt x="5947" y="378"/>
                    </a:lnTo>
                    <a:lnTo>
                      <a:pt x="5705" y="248"/>
                    </a:lnTo>
                    <a:lnTo>
                      <a:pt x="5514" y="137"/>
                    </a:lnTo>
                    <a:lnTo>
                      <a:pt x="5326" y="18"/>
                    </a:lnTo>
                    <a:lnTo>
                      <a:pt x="5302" y="0"/>
                    </a:lnTo>
                    <a:lnTo>
                      <a:pt x="4680" y="1969"/>
                    </a:lnTo>
                    <a:lnTo>
                      <a:pt x="4562" y="2339"/>
                    </a:lnTo>
                    <a:lnTo>
                      <a:pt x="4560" y="2333"/>
                    </a:lnTo>
                    <a:lnTo>
                      <a:pt x="4458" y="2649"/>
                    </a:lnTo>
                    <a:lnTo>
                      <a:pt x="4129" y="1717"/>
                    </a:lnTo>
                    <a:lnTo>
                      <a:pt x="4202" y="1613"/>
                    </a:lnTo>
                    <a:lnTo>
                      <a:pt x="4314" y="1429"/>
                    </a:lnTo>
                    <a:lnTo>
                      <a:pt x="4389" y="1268"/>
                    </a:lnTo>
                    <a:lnTo>
                      <a:pt x="4433" y="1129"/>
                    </a:lnTo>
                    <a:lnTo>
                      <a:pt x="4449" y="1011"/>
                    </a:lnTo>
                    <a:lnTo>
                      <a:pt x="4442" y="912"/>
                    </a:lnTo>
                    <a:lnTo>
                      <a:pt x="4415" y="831"/>
                    </a:lnTo>
                    <a:lnTo>
                      <a:pt x="4371" y="765"/>
                    </a:lnTo>
                    <a:lnTo>
                      <a:pt x="4315" y="713"/>
                    </a:lnTo>
                    <a:lnTo>
                      <a:pt x="4252" y="674"/>
                    </a:lnTo>
                    <a:lnTo>
                      <a:pt x="4184" y="646"/>
                    </a:lnTo>
                    <a:lnTo>
                      <a:pt x="4115" y="627"/>
                    </a:lnTo>
                    <a:lnTo>
                      <a:pt x="4020" y="610"/>
                    </a:lnTo>
                    <a:lnTo>
                      <a:pt x="3931" y="605"/>
                    </a:lnTo>
                    <a:lnTo>
                      <a:pt x="3913" y="605"/>
                    </a:lnTo>
                    <a:lnTo>
                      <a:pt x="3896" y="605"/>
                    </a:lnTo>
                    <a:lnTo>
                      <a:pt x="3805" y="610"/>
                    </a:lnTo>
                    <a:lnTo>
                      <a:pt x="3710" y="627"/>
                    </a:lnTo>
                    <a:lnTo>
                      <a:pt x="3643" y="646"/>
                    </a:lnTo>
                    <a:lnTo>
                      <a:pt x="3574" y="674"/>
                    </a:lnTo>
                    <a:lnTo>
                      <a:pt x="3510" y="713"/>
                    </a:lnTo>
                    <a:lnTo>
                      <a:pt x="3455" y="765"/>
                    </a:lnTo>
                    <a:lnTo>
                      <a:pt x="3411" y="831"/>
                    </a:lnTo>
                    <a:lnTo>
                      <a:pt x="3383" y="912"/>
                    </a:lnTo>
                    <a:lnTo>
                      <a:pt x="3376" y="1011"/>
                    </a:lnTo>
                    <a:lnTo>
                      <a:pt x="3392" y="1129"/>
                    </a:lnTo>
                    <a:lnTo>
                      <a:pt x="3437" y="1268"/>
                    </a:lnTo>
                    <a:lnTo>
                      <a:pt x="3512" y="1429"/>
                    </a:lnTo>
                    <a:lnTo>
                      <a:pt x="3624" y="1613"/>
                    </a:lnTo>
                    <a:lnTo>
                      <a:pt x="3696" y="1717"/>
                    </a:lnTo>
                    <a:lnTo>
                      <a:pt x="3368" y="2649"/>
                    </a:lnTo>
                    <a:lnTo>
                      <a:pt x="3265" y="2333"/>
                    </a:lnTo>
                    <a:lnTo>
                      <a:pt x="3264" y="2339"/>
                    </a:lnTo>
                    <a:lnTo>
                      <a:pt x="3147" y="1969"/>
                    </a:lnTo>
                    <a:lnTo>
                      <a:pt x="2522" y="0"/>
                    </a:lnTo>
                    <a:lnTo>
                      <a:pt x="2498" y="18"/>
                    </a:lnTo>
                    <a:lnTo>
                      <a:pt x="2310" y="137"/>
                    </a:lnTo>
                    <a:lnTo>
                      <a:pt x="2119" y="248"/>
                    </a:lnTo>
                    <a:lnTo>
                      <a:pt x="1877" y="378"/>
                    </a:lnTo>
                    <a:lnTo>
                      <a:pt x="1593" y="512"/>
                    </a:lnTo>
                    <a:lnTo>
                      <a:pt x="1273" y="644"/>
                    </a:lnTo>
                    <a:lnTo>
                      <a:pt x="1015" y="733"/>
                    </a:lnTo>
                    <a:lnTo>
                      <a:pt x="835" y="787"/>
                    </a:lnTo>
                    <a:lnTo>
                      <a:pt x="745" y="811"/>
                    </a:lnTo>
                    <a:lnTo>
                      <a:pt x="677" y="830"/>
                    </a:lnTo>
                    <a:lnTo>
                      <a:pt x="556" y="879"/>
                    </a:lnTo>
                    <a:lnTo>
                      <a:pt x="449" y="942"/>
                    </a:lnTo>
                    <a:lnTo>
                      <a:pt x="357" y="1016"/>
                    </a:lnTo>
                    <a:lnTo>
                      <a:pt x="278" y="1099"/>
                    </a:lnTo>
                    <a:lnTo>
                      <a:pt x="210" y="1191"/>
                    </a:lnTo>
                    <a:lnTo>
                      <a:pt x="154" y="1291"/>
                    </a:lnTo>
                    <a:lnTo>
                      <a:pt x="109" y="1394"/>
                    </a:lnTo>
                    <a:lnTo>
                      <a:pt x="73" y="1502"/>
                    </a:lnTo>
                    <a:lnTo>
                      <a:pt x="45" y="1612"/>
                    </a:lnTo>
                    <a:lnTo>
                      <a:pt x="16" y="1776"/>
                    </a:lnTo>
                    <a:lnTo>
                      <a:pt x="0" y="1986"/>
                    </a:lnTo>
                    <a:lnTo>
                      <a:pt x="1" y="2176"/>
                    </a:lnTo>
                    <a:lnTo>
                      <a:pt x="7" y="2258"/>
                    </a:lnTo>
                    <a:lnTo>
                      <a:pt x="12" y="2329"/>
                    </a:lnTo>
                    <a:lnTo>
                      <a:pt x="46" y="2706"/>
                    </a:lnTo>
                    <a:lnTo>
                      <a:pt x="75" y="2971"/>
                    </a:lnTo>
                    <a:lnTo>
                      <a:pt x="91" y="3075"/>
                    </a:lnTo>
                    <a:lnTo>
                      <a:pt x="135" y="3104"/>
                    </a:lnTo>
                    <a:lnTo>
                      <a:pt x="491" y="3288"/>
                    </a:lnTo>
                    <a:lnTo>
                      <a:pt x="766" y="3409"/>
                    </a:lnTo>
                    <a:lnTo>
                      <a:pt x="984" y="3496"/>
                    </a:lnTo>
                    <a:lnTo>
                      <a:pt x="1230" y="3582"/>
                    </a:lnTo>
                    <a:lnTo>
                      <a:pt x="1504" y="3668"/>
                    </a:lnTo>
                    <a:lnTo>
                      <a:pt x="1805" y="3749"/>
                    </a:lnTo>
                    <a:lnTo>
                      <a:pt x="2132" y="3824"/>
                    </a:lnTo>
                    <a:lnTo>
                      <a:pt x="2485" y="3890"/>
                    </a:lnTo>
                    <a:lnTo>
                      <a:pt x="2862" y="3943"/>
                    </a:lnTo>
                    <a:lnTo>
                      <a:pt x="3265" y="3981"/>
                    </a:lnTo>
                    <a:lnTo>
                      <a:pt x="3690" y="4003"/>
                    </a:lnTo>
                    <a:lnTo>
                      <a:pt x="3913" y="4004"/>
                    </a:lnTo>
                    <a:lnTo>
                      <a:pt x="4135" y="4003"/>
                    </a:lnTo>
                    <a:lnTo>
                      <a:pt x="4562" y="3982"/>
                    </a:lnTo>
                    <a:lnTo>
                      <a:pt x="4963" y="3943"/>
                    </a:lnTo>
                    <a:lnTo>
                      <a:pt x="5341" y="3890"/>
                    </a:lnTo>
                    <a:lnTo>
                      <a:pt x="5694" y="3825"/>
                    </a:lnTo>
                    <a:lnTo>
                      <a:pt x="6021" y="3750"/>
                    </a:lnTo>
                    <a:lnTo>
                      <a:pt x="6322" y="3668"/>
                    </a:lnTo>
                    <a:lnTo>
                      <a:pt x="6595" y="3583"/>
                    </a:lnTo>
                    <a:lnTo>
                      <a:pt x="6842" y="3496"/>
                    </a:lnTo>
                    <a:lnTo>
                      <a:pt x="7059" y="3411"/>
                    </a:lnTo>
                    <a:lnTo>
                      <a:pt x="7336" y="3288"/>
                    </a:lnTo>
                    <a:lnTo>
                      <a:pt x="7690" y="3104"/>
                    </a:lnTo>
                    <a:lnTo>
                      <a:pt x="7735" y="3075"/>
                    </a:lnTo>
                    <a:lnTo>
                      <a:pt x="7751" y="2971"/>
                    </a:lnTo>
                    <a:lnTo>
                      <a:pt x="7781" y="2706"/>
                    </a:lnTo>
                    <a:lnTo>
                      <a:pt x="7814" y="2329"/>
                    </a:lnTo>
                    <a:lnTo>
                      <a:pt x="7820" y="2258"/>
                    </a:lnTo>
                    <a:lnTo>
                      <a:pt x="7824" y="2176"/>
                    </a:lnTo>
                    <a:lnTo>
                      <a:pt x="7824" y="1986"/>
                    </a:lnTo>
                    <a:lnTo>
                      <a:pt x="7808" y="1776"/>
                    </a:lnTo>
                    <a:lnTo>
                      <a:pt x="7779" y="1612"/>
                    </a:lnTo>
                    <a:lnTo>
                      <a:pt x="7752" y="1502"/>
                    </a:lnTo>
                    <a:lnTo>
                      <a:pt x="7715" y="1394"/>
                    </a:lnTo>
                    <a:lnTo>
                      <a:pt x="7670" y="1291"/>
                    </a:lnTo>
                    <a:lnTo>
                      <a:pt x="7614" y="1191"/>
                    </a:lnTo>
                    <a:lnTo>
                      <a:pt x="7546" y="1099"/>
                    </a:lnTo>
                    <a:lnTo>
                      <a:pt x="7467" y="1016"/>
                    </a:lnTo>
                    <a:lnTo>
                      <a:pt x="7375" y="942"/>
                    </a:lnTo>
                    <a:lnTo>
                      <a:pt x="7268" y="879"/>
                    </a:lnTo>
                    <a:lnTo>
                      <a:pt x="7147" y="830"/>
                    </a:lnTo>
                    <a:lnTo>
                      <a:pt x="7079" y="8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 spc="-100">
                  <a:solidFill>
                    <a:srgbClr val="586069"/>
                  </a:solidFill>
                </a:endParaRP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CAB4414-3BAD-4B7C-A836-0741CBE02772}"/>
                </a:ext>
              </a:extLst>
            </p:cNvPr>
            <p:cNvCxnSpPr>
              <a:stCxn id="28" idx="6"/>
              <a:endCxn id="30" idx="2"/>
            </p:cNvCxnSpPr>
            <p:nvPr/>
          </p:nvCxnSpPr>
          <p:spPr>
            <a:xfrm>
              <a:off x="9758080" y="4017944"/>
              <a:ext cx="8187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C3F203E-6C4E-4924-A9CB-CAB3334D5208}"/>
              </a:ext>
            </a:extLst>
          </p:cNvPr>
          <p:cNvGrpSpPr/>
          <p:nvPr/>
        </p:nvGrpSpPr>
        <p:grpSpPr>
          <a:xfrm>
            <a:off x="0" y="2420"/>
            <a:ext cx="12192000" cy="854250"/>
            <a:chOff x="-57412" y="606"/>
            <a:chExt cx="12192000" cy="85425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D682BF-96AC-4CFF-AA1B-6F86CA7EB1E3}"/>
                </a:ext>
              </a:extLst>
            </p:cNvPr>
            <p:cNvSpPr/>
            <p:nvPr/>
          </p:nvSpPr>
          <p:spPr>
            <a:xfrm>
              <a:off x="-57412" y="606"/>
              <a:ext cx="12192000" cy="854250"/>
            </a:xfrm>
            <a:prstGeom prst="rect">
              <a:avLst/>
            </a:prstGeom>
            <a:solidFill>
              <a:srgbClr val="242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4FFDBC3-9EFA-43F1-9FFD-42B695AB9C0E}"/>
                </a:ext>
              </a:extLst>
            </p:cNvPr>
            <p:cNvSpPr/>
            <p:nvPr/>
          </p:nvSpPr>
          <p:spPr>
            <a:xfrm>
              <a:off x="895590" y="166943"/>
              <a:ext cx="6098983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00">
                  <a:solidFill>
                    <a:schemeClr val="bg1"/>
                  </a:solidFill>
                </a:rPr>
                <a:t>개발 목표</a:t>
              </a:r>
              <a:endParaRPr lang="en-US" altLang="ko-KR" b="1" spc="-100" dirty="0">
                <a:solidFill>
                  <a:schemeClr val="bg1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22E362F-BFE1-4607-9435-B763DF3B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88" b="96875" l="1521" r="984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201" y="166253"/>
              <a:ext cx="730389" cy="533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16368</TotalTime>
  <Words>601</Words>
  <Application>Microsoft Office PowerPoint</Application>
  <PresentationFormat>와이드스크린</PresentationFormat>
  <Paragraphs>155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인평 이</cp:lastModifiedBy>
  <cp:revision>526</cp:revision>
  <dcterms:created xsi:type="dcterms:W3CDTF">2017-10-09T06:24:25Z</dcterms:created>
  <dcterms:modified xsi:type="dcterms:W3CDTF">2020-03-21T07:47:30Z</dcterms:modified>
</cp:coreProperties>
</file>